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73" r:id="rId2"/>
    <p:sldId id="263" r:id="rId3"/>
    <p:sldId id="264" r:id="rId4"/>
    <p:sldId id="269" r:id="rId5"/>
    <p:sldId id="270" r:id="rId6"/>
    <p:sldId id="271" r:id="rId7"/>
    <p:sldId id="27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435FE-27E5-4811-91F1-3193EBB4B971}" type="datetimeFigureOut">
              <a:rPr lang="pl-PL" smtClean="0"/>
              <a:t>09.04.2023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2C54F-9A06-4AAF-A7E4-2AE224DB8B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7603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/>
            </a:lvl3pPr>
            <a:lvl4pPr lvl="3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276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9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849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9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9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670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857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2000">
                <a:solidFill>
                  <a:schemeClr val="lt1"/>
                </a:solidFill>
              </a:defRPr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117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018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 b="1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 b="1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 b="1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 b="1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464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5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934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507987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3200"/>
            </a:lvl1pPr>
            <a:lvl2pPr marL="1219170" lvl="1" indent="-482588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 sz="2800"/>
            </a:lvl2pPr>
            <a:lvl3pPr marL="1828754" lvl="2" indent="-4571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2400"/>
            </a:lvl3pPr>
            <a:lvl4pPr marL="2438339" lvl="3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2000"/>
            </a:lvl4pPr>
            <a:lvl5pPr marL="3047924" lvl="4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2000"/>
            </a:lvl5pPr>
            <a:lvl6pPr marL="3657509" lvl="5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2000"/>
            </a:lvl6pPr>
            <a:lvl7pPr marL="4267093" lvl="6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2000"/>
            </a:lvl7pPr>
            <a:lvl8pPr marL="4876678" lvl="7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2000"/>
            </a:lvl8pPr>
            <a:lvl9pPr marL="5486263" lvl="8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1200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1067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1067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1067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1067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1067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1067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772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1200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1067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1067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1067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1067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1067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1067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881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10105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floor, transport, gear">
            <a:extLst>
              <a:ext uri="{FF2B5EF4-FFF2-40B4-BE49-F238E27FC236}">
                <a16:creationId xmlns:a16="http://schemas.microsoft.com/office/drawing/2014/main" id="{5F6BA37A-CC06-49F7-0B06-04D646D353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4" r="23298" b="6457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7DBCE48-7183-21C9-4F93-3336AE1F6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GB" sz="4800" b="1"/>
              <a:t>SPY-ROVER</a:t>
            </a:r>
            <a:br>
              <a:rPr lang="en-GB" sz="4800" b="1"/>
            </a:br>
            <a:r>
              <a:rPr lang="en-GB" sz="4800" b="1"/>
              <a:t>ROBOT ZWIADOWCZY</a:t>
            </a:r>
            <a:endParaRPr lang="pl-PL" sz="480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EB85316-40DB-0DFC-3D20-77267A0B99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marL="0" indent="0" algn="l">
              <a:spcBef>
                <a:spcPts val="0"/>
              </a:spcBef>
              <a:buSzPts val="1500"/>
            </a:pPr>
            <a:r>
              <a:rPr lang="en-GB" sz="2000"/>
              <a:t>William Zagórecki</a:t>
            </a:r>
          </a:p>
          <a:p>
            <a:pPr marL="0" indent="0" algn="l">
              <a:buSzPts val="1500"/>
            </a:pPr>
            <a:r>
              <a:rPr lang="en-GB" sz="2000"/>
              <a:t>Jonasz Michaluk</a:t>
            </a:r>
          </a:p>
          <a:p>
            <a:pPr marL="0" indent="0" algn="l">
              <a:buSzPts val="1500"/>
            </a:pPr>
            <a:r>
              <a:rPr lang="en-GB" sz="2000"/>
              <a:t>Jan Mielczarek</a:t>
            </a:r>
          </a:p>
          <a:p>
            <a:pPr algn="l"/>
            <a:endParaRPr lang="pl-PL" sz="20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614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0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floor, transport, gear">
            <a:extLst>
              <a:ext uri="{FF2B5EF4-FFF2-40B4-BE49-F238E27FC236}">
                <a16:creationId xmlns:a16="http://schemas.microsoft.com/office/drawing/2014/main" id="{B7AAE73E-C0F4-3C37-03FE-B0D4010879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2" b="12928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91CB52-3380-CA9A-94BD-B073292F7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4"/>
          </a:xfrm>
        </p:spPr>
        <p:txBody>
          <a:bodyPr>
            <a:normAutofit/>
          </a:bodyPr>
          <a:lstStyle/>
          <a:p>
            <a:r>
              <a:rPr lang="en-GB" sz="5400" b="1">
                <a:solidFill>
                  <a:srgbClr val="FFFFFF"/>
                </a:solidFill>
              </a:rPr>
              <a:t>Cel Projektu</a:t>
            </a:r>
            <a:endParaRPr lang="pl-PL" sz="5400" b="1">
              <a:solidFill>
                <a:srgbClr val="FFFFFF"/>
              </a:solidFill>
            </a:endParaRPr>
          </a:p>
        </p:txBody>
      </p:sp>
      <p:sp>
        <p:nvSpPr>
          <p:cNvPr id="23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6BBBE7-30BA-46D6-9144-14D693C74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04446"/>
            <a:ext cx="10515600" cy="417689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800"/>
              </a:spcAft>
              <a:buChar char="❖"/>
            </a:pPr>
            <a:r>
              <a:rPr lang="pl-PL" sz="2200">
                <a:solidFill>
                  <a:srgbClr val="FFFFFF"/>
                </a:solidFill>
              </a:rPr>
              <a:t>Zaprojektowanie i wykonanie zdalnie sterowanego/autonomicznego łazika zwiadowczego.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endParaRPr lang="pl-PL" sz="220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spcAft>
                <a:spcPts val="800"/>
              </a:spcAft>
              <a:buChar char="❖"/>
            </a:pPr>
            <a:r>
              <a:rPr lang="pl-PL" sz="2200">
                <a:solidFill>
                  <a:srgbClr val="FFFFFF"/>
                </a:solidFill>
              </a:rPr>
              <a:t>Głównym założeniem jest konfigurowalność robota (modularność)</a:t>
            </a:r>
          </a:p>
          <a:p>
            <a:pPr indent="0">
              <a:spcBef>
                <a:spcPts val="0"/>
              </a:spcBef>
              <a:spcAft>
                <a:spcPts val="800"/>
              </a:spcAft>
              <a:buNone/>
            </a:pPr>
            <a:endParaRPr lang="pl-PL" sz="220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spcAft>
                <a:spcPts val="800"/>
              </a:spcAft>
              <a:buChar char="❖"/>
            </a:pPr>
            <a:r>
              <a:rPr lang="pl-PL" sz="2200">
                <a:solidFill>
                  <a:srgbClr val="FFFFFF"/>
                </a:solidFill>
              </a:rPr>
              <a:t>Przykładowe zastosowania:</a:t>
            </a:r>
          </a:p>
          <a:p>
            <a:pPr lvl="1">
              <a:spcBef>
                <a:spcPts val="0"/>
              </a:spcBef>
              <a:spcAft>
                <a:spcPts val="800"/>
              </a:spcAft>
              <a:buChar char="➢"/>
            </a:pPr>
            <a:r>
              <a:rPr lang="pl-PL" sz="2200">
                <a:solidFill>
                  <a:srgbClr val="FFFFFF"/>
                </a:solidFill>
              </a:rPr>
              <a:t>Ocenianie bezpieczeństwa terenu po zniszczeniu fabryki, gdzie jest podejrzenie wycieku substancji </a:t>
            </a:r>
          </a:p>
          <a:p>
            <a:pPr lvl="1">
              <a:spcBef>
                <a:spcPts val="0"/>
              </a:spcBef>
              <a:spcAft>
                <a:spcPts val="800"/>
              </a:spcAft>
              <a:buChar char="➢"/>
            </a:pPr>
            <a:r>
              <a:rPr lang="pl-PL" sz="2200">
                <a:solidFill>
                  <a:srgbClr val="FFFFFF"/>
                </a:solidFill>
              </a:rPr>
              <a:t>Zbieranie danych o środowisku (za pomocą operatora lub autonomicznie)</a:t>
            </a:r>
          </a:p>
          <a:p>
            <a:pPr lvl="1">
              <a:spcBef>
                <a:spcPts val="0"/>
              </a:spcBef>
              <a:spcAft>
                <a:spcPts val="800"/>
              </a:spcAft>
              <a:buChar char="➢"/>
            </a:pPr>
            <a:r>
              <a:rPr lang="pl-PL" sz="2200">
                <a:solidFill>
                  <a:srgbClr val="FFFFFF"/>
                </a:solidFill>
              </a:rPr>
              <a:t>Zautomatyzowany transport małych ładunków </a:t>
            </a:r>
          </a:p>
        </p:txBody>
      </p:sp>
    </p:spTree>
    <p:extLst>
      <p:ext uri="{BB962C8B-B14F-4D97-AF65-F5344CB8AC3E}">
        <p14:creationId xmlns:p14="http://schemas.microsoft.com/office/powerpoint/2010/main" val="24407870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floor, transport, gear">
            <a:extLst>
              <a:ext uri="{FF2B5EF4-FFF2-40B4-BE49-F238E27FC236}">
                <a16:creationId xmlns:a16="http://schemas.microsoft.com/office/drawing/2014/main" id="{6FA61D89-8DAC-F0E8-5604-D644367579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2" b="12928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91CB52-3380-CA9A-94BD-B073292F7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4"/>
          </a:xfrm>
        </p:spPr>
        <p:txBody>
          <a:bodyPr>
            <a:normAutofit/>
          </a:bodyPr>
          <a:lstStyle/>
          <a:p>
            <a:r>
              <a:rPr lang="en-GB" sz="5400">
                <a:solidFill>
                  <a:srgbClr val="FFFFFF"/>
                </a:solidFill>
              </a:rPr>
              <a:t>SPY-ROVER: Nasze Rozwiązanie</a:t>
            </a:r>
            <a:endParaRPr lang="pl-PL" sz="5400" b="1">
              <a:solidFill>
                <a:srgbClr val="FFFFFF"/>
              </a:solidFill>
            </a:endParaRP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6BBBE7-30BA-46D6-9144-14D693C74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04446"/>
            <a:ext cx="10515600" cy="417689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Clr>
                <a:srgbClr val="FFFFFF"/>
              </a:buClr>
              <a:buSzPts val="2100"/>
              <a:buNone/>
            </a:pPr>
            <a:r>
              <a:rPr lang="pl-PL" sz="2200" dirty="0">
                <a:solidFill>
                  <a:srgbClr val="FFFFFF"/>
                </a:solidFill>
              </a:rPr>
              <a:t>W ramach wykonania projektu i osiągnięcia celu, zbudowaliśmy prototyp  łazika, który byłby idealne dostosowany do wykonania zadania. Robot jest stosunkowo prosty w konstrukcji, jednak posiada wszystkie konieczne elementy żeby skutecznie wykonać zadanie. </a:t>
            </a:r>
            <a:br>
              <a:rPr lang="en-US" sz="2200" dirty="0">
                <a:solidFill>
                  <a:srgbClr val="FFFFFF"/>
                </a:solidFill>
              </a:rPr>
            </a:br>
            <a:endParaRPr lang="pl-PL" sz="2200" dirty="0">
              <a:solidFill>
                <a:srgbClr val="FFFFFF"/>
              </a:solidFill>
            </a:endParaRPr>
          </a:p>
          <a:p>
            <a:pPr>
              <a:buChar char="❖"/>
            </a:pPr>
            <a:r>
              <a:rPr lang="pl-PL" sz="2200" dirty="0">
                <a:solidFill>
                  <a:srgbClr val="FFFFFF"/>
                </a:solidFill>
              </a:rPr>
              <a:t>W pełni funkcjonalny prototyp pojazdu</a:t>
            </a:r>
            <a:br>
              <a:rPr lang="pl-PL" sz="2200" dirty="0">
                <a:solidFill>
                  <a:srgbClr val="FFFFFF"/>
                </a:solidFill>
              </a:rPr>
            </a:br>
            <a:endParaRPr lang="pl-PL" sz="2200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buClr>
                <a:srgbClr val="FFFFFF"/>
              </a:buClr>
              <a:buChar char="❖"/>
            </a:pPr>
            <a:r>
              <a:rPr lang="pl-PL" sz="2200" dirty="0">
                <a:solidFill>
                  <a:srgbClr val="FFFFFF"/>
                </a:solidFill>
              </a:rPr>
              <a:t>Podstawowe Funkcje zaimplementowane</a:t>
            </a:r>
          </a:p>
          <a:p>
            <a:pPr lvl="1">
              <a:spcBef>
                <a:spcPts val="0"/>
              </a:spcBef>
              <a:buClr>
                <a:srgbClr val="FFFFFF"/>
              </a:buClr>
              <a:buChar char="➢"/>
            </a:pPr>
            <a:r>
              <a:rPr lang="pl-PL" sz="2200" dirty="0">
                <a:solidFill>
                  <a:srgbClr val="FFFFFF"/>
                </a:solidFill>
              </a:rPr>
              <a:t>Czujniki</a:t>
            </a:r>
          </a:p>
          <a:p>
            <a:pPr lvl="1">
              <a:spcBef>
                <a:spcPts val="0"/>
              </a:spcBef>
              <a:buClr>
                <a:srgbClr val="FFFFFF"/>
              </a:buClr>
              <a:buChar char="➢"/>
            </a:pPr>
            <a:r>
              <a:rPr lang="pl-PL" sz="2200" dirty="0">
                <a:solidFill>
                  <a:srgbClr val="FFFFFF"/>
                </a:solidFill>
              </a:rPr>
              <a:t>Sterowanie</a:t>
            </a:r>
          </a:p>
          <a:p>
            <a:pPr lvl="1">
              <a:spcBef>
                <a:spcPts val="0"/>
              </a:spcBef>
              <a:buClr>
                <a:srgbClr val="FFFFFF"/>
              </a:buClr>
              <a:buChar char="➢"/>
            </a:pPr>
            <a:r>
              <a:rPr lang="pl-PL" sz="2200" dirty="0">
                <a:solidFill>
                  <a:srgbClr val="FFFFFF"/>
                </a:solidFill>
              </a:rPr>
              <a:t>Zapisywanie danych z sensorów i innych systemów </a:t>
            </a:r>
          </a:p>
        </p:txBody>
      </p:sp>
    </p:spTree>
    <p:extLst>
      <p:ext uri="{BB962C8B-B14F-4D97-AF65-F5344CB8AC3E}">
        <p14:creationId xmlns:p14="http://schemas.microsoft.com/office/powerpoint/2010/main" val="31947426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 descr="A picture containing floor, transport, gear">
            <a:extLst>
              <a:ext uri="{FF2B5EF4-FFF2-40B4-BE49-F238E27FC236}">
                <a16:creationId xmlns:a16="http://schemas.microsoft.com/office/drawing/2014/main" id="{6FA61D89-8DAC-F0E8-5604-D644367579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2" b="12928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91CB52-3380-CA9A-94BD-B073292F7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4"/>
          </a:xfrm>
        </p:spPr>
        <p:txBody>
          <a:bodyPr>
            <a:normAutofit/>
          </a:bodyPr>
          <a:lstStyle/>
          <a:p>
            <a:r>
              <a:rPr lang="pl-PL" sz="5400" dirty="0">
                <a:solidFill>
                  <a:srgbClr val="FFFFFF"/>
                </a:solidFill>
              </a:rPr>
              <a:t>Architektura</a:t>
            </a:r>
            <a:r>
              <a:rPr lang="en-GB" sz="5400" dirty="0">
                <a:solidFill>
                  <a:srgbClr val="FFFFFF"/>
                </a:solidFill>
              </a:rPr>
              <a:t> </a:t>
            </a:r>
            <a:r>
              <a:rPr lang="en-GB" sz="5400" dirty="0" err="1">
                <a:solidFill>
                  <a:srgbClr val="FFFFFF"/>
                </a:solidFill>
              </a:rPr>
              <a:t>Rozwiązani</a:t>
            </a:r>
            <a:r>
              <a:rPr lang="pl-PL" sz="5400" dirty="0">
                <a:solidFill>
                  <a:srgbClr val="FFFFFF"/>
                </a:solidFill>
              </a:rPr>
              <a:t>a</a:t>
            </a:r>
            <a:endParaRPr lang="pl-PL" sz="5400" b="1" dirty="0">
              <a:solidFill>
                <a:srgbClr val="FFFFFF"/>
              </a:solidFill>
            </a:endParaRP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6BBBE7-30BA-46D6-9144-14D693C74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04446"/>
            <a:ext cx="10515600" cy="4176897"/>
          </a:xfrm>
        </p:spPr>
        <p:txBody>
          <a:bodyPr>
            <a:normAutofit/>
          </a:bodyPr>
          <a:lstStyle/>
          <a:p>
            <a:pPr>
              <a:buChar char="❖"/>
            </a:pPr>
            <a:r>
              <a:rPr lang="pl-PL" sz="2667" dirty="0">
                <a:solidFill>
                  <a:srgbClr val="FFFFFF"/>
                </a:solidFill>
              </a:rPr>
              <a:t>Napęd składa się z 4 silników elektrycznych</a:t>
            </a:r>
          </a:p>
          <a:p>
            <a:pPr lvl="1">
              <a:spcBef>
                <a:spcPts val="0"/>
              </a:spcBef>
              <a:buChar char="➢"/>
            </a:pPr>
            <a:r>
              <a:rPr lang="pl-PL" dirty="0">
                <a:solidFill>
                  <a:srgbClr val="FFFFFF"/>
                </a:solidFill>
              </a:rPr>
              <a:t>Każde koło zasilane oddzielnym silnikiem (RB350050-22H22R)</a:t>
            </a:r>
          </a:p>
          <a:p>
            <a:pPr lvl="1">
              <a:spcBef>
                <a:spcPts val="0"/>
              </a:spcBef>
              <a:buChar char="➢"/>
            </a:pPr>
            <a:r>
              <a:rPr lang="pl-PL" dirty="0">
                <a:solidFill>
                  <a:srgbClr val="FFFFFF"/>
                </a:solidFill>
              </a:rPr>
              <a:t>Napęd 4 kołowy pozwala poruszaniu się po trudnych terenach</a:t>
            </a:r>
          </a:p>
          <a:p>
            <a:pPr lvl="1">
              <a:spcBef>
                <a:spcPts val="0"/>
              </a:spcBef>
              <a:buChar char="➢"/>
            </a:pPr>
            <a:r>
              <a:rPr lang="pl-PL" dirty="0">
                <a:solidFill>
                  <a:srgbClr val="FFFFFF"/>
                </a:solidFill>
              </a:rPr>
              <a:t>Duże koła pozwalają na kontrolowanie pojazdu nawet po przewróceniu</a:t>
            </a:r>
          </a:p>
          <a:p>
            <a:pPr indent="0">
              <a:spcBef>
                <a:spcPts val="0"/>
              </a:spcBef>
              <a:buNone/>
            </a:pPr>
            <a:endParaRPr lang="pl-PL" sz="2000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buChar char="❖"/>
            </a:pPr>
            <a:r>
              <a:rPr lang="pl-PL" sz="2667" dirty="0">
                <a:solidFill>
                  <a:srgbClr val="FFFFFF"/>
                </a:solidFill>
              </a:rPr>
              <a:t>Elektronika sterowana za pomocą mikrokontrolera </a:t>
            </a:r>
            <a:r>
              <a:rPr lang="pl-PL" sz="2667" dirty="0" err="1">
                <a:solidFill>
                  <a:srgbClr val="FFFFFF"/>
                </a:solidFill>
              </a:rPr>
              <a:t>Atmel</a:t>
            </a:r>
            <a:r>
              <a:rPr lang="pl-PL" sz="2667" dirty="0">
                <a:solidFill>
                  <a:srgbClr val="FFFFFF"/>
                </a:solidFill>
              </a:rPr>
              <a:t> ATmega328</a:t>
            </a:r>
          </a:p>
          <a:p>
            <a:pPr lvl="1">
              <a:spcBef>
                <a:spcPts val="0"/>
              </a:spcBef>
              <a:buChar char="➢"/>
            </a:pPr>
            <a:r>
              <a:rPr lang="pl-PL" dirty="0">
                <a:solidFill>
                  <a:srgbClr val="FFFFFF"/>
                </a:solidFill>
              </a:rPr>
              <a:t>Prosty w obsłudze i programowaniu</a:t>
            </a:r>
          </a:p>
          <a:p>
            <a:pPr lvl="1">
              <a:spcBef>
                <a:spcPts val="0"/>
              </a:spcBef>
              <a:buChar char="➢"/>
            </a:pPr>
            <a:r>
              <a:rPr lang="pl-PL" dirty="0">
                <a:solidFill>
                  <a:srgbClr val="FFFFFF"/>
                </a:solidFill>
              </a:rPr>
              <a:t>Posiada szynę danych I²C, SPI i UART</a:t>
            </a:r>
          </a:p>
          <a:p>
            <a:pPr marL="0" indent="0">
              <a:spcBef>
                <a:spcPts val="0"/>
              </a:spcBef>
              <a:buNone/>
            </a:pPr>
            <a:endParaRPr lang="pl-PL" sz="2400" dirty="0">
              <a:solidFill>
                <a:srgbClr val="FFFFFF"/>
              </a:solidFill>
            </a:endParaRPr>
          </a:p>
          <a:p>
            <a:pPr indent="-457189">
              <a:buSzPts val="1800"/>
              <a:buChar char="❖"/>
            </a:pPr>
            <a:r>
              <a:rPr lang="pl-PL" sz="2667" dirty="0">
                <a:solidFill>
                  <a:srgbClr val="FFFFFF"/>
                </a:solidFill>
              </a:rPr>
              <a:t>Zasilany baterią </a:t>
            </a:r>
            <a:r>
              <a:rPr lang="pl-PL" sz="2667" dirty="0" err="1">
                <a:solidFill>
                  <a:srgbClr val="FFFFFF"/>
                </a:solidFill>
              </a:rPr>
              <a:t>litowo</a:t>
            </a:r>
            <a:r>
              <a:rPr lang="pl-PL" sz="2667" dirty="0">
                <a:solidFill>
                  <a:srgbClr val="FFFFFF"/>
                </a:solidFill>
              </a:rPr>
              <a:t>-polimerową</a:t>
            </a:r>
          </a:p>
          <a:p>
            <a:pPr lvl="1" indent="-457189">
              <a:spcBef>
                <a:spcPts val="0"/>
              </a:spcBef>
              <a:buSzPts val="1800"/>
              <a:buChar char="➢"/>
            </a:pPr>
            <a:r>
              <a:rPr lang="pl-PL" dirty="0">
                <a:solidFill>
                  <a:srgbClr val="FFFFFF"/>
                </a:solidFill>
              </a:rPr>
              <a:t>Pojemność: 4000mAh</a:t>
            </a:r>
          </a:p>
          <a:p>
            <a:pPr lvl="1">
              <a:spcBef>
                <a:spcPts val="0"/>
              </a:spcBef>
              <a:buChar char="➢"/>
            </a:pPr>
            <a:r>
              <a:rPr lang="pl-PL" dirty="0">
                <a:solidFill>
                  <a:srgbClr val="FFFFFF"/>
                </a:solidFill>
              </a:rPr>
              <a:t>Pozwala na długą pracę pojazdu</a:t>
            </a:r>
          </a:p>
          <a:p>
            <a:pPr lvl="1">
              <a:spcBef>
                <a:spcPts val="0"/>
              </a:spcBef>
              <a:buChar char="➢"/>
            </a:pPr>
            <a:r>
              <a:rPr lang="pl-PL" dirty="0">
                <a:solidFill>
                  <a:srgbClr val="FFFFFF"/>
                </a:solidFill>
              </a:rPr>
              <a:t>Idealnym rozwiązaniem do zasilania silników elektrycznych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20D7E1-CDAC-DD26-7390-F70834ABB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3402" y="1983570"/>
            <a:ext cx="1255174" cy="12551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0C89B2-54A7-4887-DD8C-29E0373447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1428" y="4473042"/>
            <a:ext cx="2143895" cy="16760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358463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 descr="A picture containing floor, transport, gear">
            <a:extLst>
              <a:ext uri="{FF2B5EF4-FFF2-40B4-BE49-F238E27FC236}">
                <a16:creationId xmlns:a16="http://schemas.microsoft.com/office/drawing/2014/main" id="{6FA61D89-8DAC-F0E8-5604-D644367579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2" b="12928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91CB52-3380-CA9A-94BD-B073292F7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4"/>
          </a:xfrm>
        </p:spPr>
        <p:txBody>
          <a:bodyPr>
            <a:normAutofit/>
          </a:bodyPr>
          <a:lstStyle/>
          <a:p>
            <a:r>
              <a:rPr lang="pl-PL" sz="5400" dirty="0">
                <a:solidFill>
                  <a:srgbClr val="FFFFFF"/>
                </a:solidFill>
              </a:rPr>
              <a:t>Architektura</a:t>
            </a:r>
            <a:r>
              <a:rPr lang="en-GB" sz="5400" dirty="0">
                <a:solidFill>
                  <a:srgbClr val="FFFFFF"/>
                </a:solidFill>
              </a:rPr>
              <a:t> </a:t>
            </a:r>
            <a:r>
              <a:rPr lang="en-GB" sz="5400" dirty="0" err="1">
                <a:solidFill>
                  <a:srgbClr val="FFFFFF"/>
                </a:solidFill>
              </a:rPr>
              <a:t>Rozwiązani</a:t>
            </a:r>
            <a:r>
              <a:rPr lang="pl-PL" sz="5400" dirty="0">
                <a:solidFill>
                  <a:srgbClr val="FFFFFF"/>
                </a:solidFill>
              </a:rPr>
              <a:t>a</a:t>
            </a:r>
            <a:endParaRPr lang="pl-PL" sz="5400" b="1" dirty="0">
              <a:solidFill>
                <a:srgbClr val="FFFFFF"/>
              </a:solidFill>
            </a:endParaRP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6BBBE7-30BA-46D6-9144-14D693C74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04446"/>
            <a:ext cx="10515600" cy="417689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har char="❖"/>
            </a:pPr>
            <a:r>
              <a:rPr lang="pl-PL" sz="2667" dirty="0">
                <a:solidFill>
                  <a:srgbClr val="FFFFFF"/>
                </a:solidFill>
              </a:rPr>
              <a:t>Radiowa komunikacja z wykorzystaniem modułu nRF24l01</a:t>
            </a:r>
          </a:p>
          <a:p>
            <a:pPr lvl="1">
              <a:spcBef>
                <a:spcPts val="0"/>
              </a:spcBef>
              <a:buChar char="➢"/>
            </a:pPr>
            <a:r>
              <a:rPr lang="pl-PL" dirty="0">
                <a:solidFill>
                  <a:srgbClr val="FFFFFF"/>
                </a:solidFill>
              </a:rPr>
              <a:t>Pozwala na szybką (10 </a:t>
            </a:r>
            <a:r>
              <a:rPr lang="pl-PL" dirty="0" err="1">
                <a:solidFill>
                  <a:srgbClr val="FFFFFF"/>
                </a:solidFill>
              </a:rPr>
              <a:t>Mbps</a:t>
            </a:r>
            <a:r>
              <a:rPr lang="pl-PL" dirty="0">
                <a:solidFill>
                  <a:srgbClr val="FFFFFF"/>
                </a:solidFill>
              </a:rPr>
              <a:t>) dwukierunkową komunikację</a:t>
            </a:r>
          </a:p>
          <a:p>
            <a:pPr lvl="1">
              <a:spcBef>
                <a:spcPts val="0"/>
              </a:spcBef>
              <a:buChar char="➢"/>
            </a:pPr>
            <a:r>
              <a:rPr lang="pl-PL" dirty="0">
                <a:solidFill>
                  <a:srgbClr val="FFFFFF"/>
                </a:solidFill>
              </a:rPr>
              <a:t>Zasięg  ok. 1 km</a:t>
            </a:r>
          </a:p>
          <a:p>
            <a:pPr lvl="1">
              <a:spcBef>
                <a:spcPts val="0"/>
              </a:spcBef>
              <a:buChar char="➢"/>
            </a:pPr>
            <a:r>
              <a:rPr lang="pl-PL" dirty="0">
                <a:solidFill>
                  <a:srgbClr val="FFFFFF"/>
                </a:solidFill>
              </a:rPr>
              <a:t>Częstotliwość: 2.4 GHz</a:t>
            </a:r>
          </a:p>
          <a:p>
            <a:pPr marL="0" indent="0">
              <a:spcBef>
                <a:spcPts val="0"/>
              </a:spcBef>
              <a:buNone/>
            </a:pPr>
            <a:endParaRPr lang="pl-PL" sz="2267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buChar char="❖"/>
            </a:pPr>
            <a:r>
              <a:rPr lang="pl-PL" sz="2667" dirty="0">
                <a:solidFill>
                  <a:srgbClr val="FFFFFF"/>
                </a:solidFill>
              </a:rPr>
              <a:t>Czujniki:</a:t>
            </a:r>
          </a:p>
          <a:p>
            <a:pPr lvl="1">
              <a:spcBef>
                <a:spcPts val="0"/>
              </a:spcBef>
              <a:buChar char="➢"/>
            </a:pPr>
            <a:r>
              <a:rPr lang="pl-PL" dirty="0">
                <a:solidFill>
                  <a:srgbClr val="FFFFFF"/>
                </a:solidFill>
              </a:rPr>
              <a:t>Łatwopalnych i szkodliwych gazów (MQ 2)</a:t>
            </a:r>
          </a:p>
          <a:p>
            <a:pPr lvl="1">
              <a:spcBef>
                <a:spcPts val="0"/>
              </a:spcBef>
              <a:buChar char="➢"/>
            </a:pPr>
            <a:r>
              <a:rPr lang="pl-PL" dirty="0">
                <a:solidFill>
                  <a:srgbClr val="FFFFFF"/>
                </a:solidFill>
              </a:rPr>
              <a:t>Kamera </a:t>
            </a:r>
          </a:p>
          <a:p>
            <a:pPr lvl="1">
              <a:spcBef>
                <a:spcPts val="0"/>
              </a:spcBef>
              <a:buChar char="➢"/>
            </a:pPr>
            <a:r>
              <a:rPr lang="pl-PL" dirty="0">
                <a:solidFill>
                  <a:srgbClr val="FFFFFF"/>
                </a:solidFill>
              </a:rPr>
              <a:t>Akcelerometr (ADXL345)</a:t>
            </a:r>
          </a:p>
          <a:p>
            <a:pPr lvl="1">
              <a:spcBef>
                <a:spcPts val="0"/>
              </a:spcBef>
              <a:buChar char="➢"/>
            </a:pPr>
            <a:r>
              <a:rPr lang="pl-PL" dirty="0">
                <a:solidFill>
                  <a:srgbClr val="FFFFFF"/>
                </a:solidFill>
              </a:rPr>
              <a:t>System GPS (NEO 6MV2)</a:t>
            </a:r>
          </a:p>
          <a:p>
            <a:pPr marL="1219170" indent="0">
              <a:spcBef>
                <a:spcPts val="0"/>
              </a:spcBef>
              <a:buNone/>
            </a:pPr>
            <a:endParaRPr lang="pl-PL" sz="2267" dirty="0">
              <a:solidFill>
                <a:srgbClr val="FFFFFF"/>
              </a:solidFill>
            </a:endParaRPr>
          </a:p>
          <a:p>
            <a:pPr indent="-457189">
              <a:buSzPts val="1800"/>
              <a:buChar char="❖"/>
            </a:pPr>
            <a:r>
              <a:rPr lang="pl-PL" sz="2667" dirty="0">
                <a:solidFill>
                  <a:srgbClr val="FFFFFF"/>
                </a:solidFill>
              </a:rPr>
              <a:t>Części obudowy </a:t>
            </a:r>
            <a:r>
              <a:rPr lang="pl-PL" sz="2667" dirty="0" err="1">
                <a:solidFill>
                  <a:srgbClr val="FFFFFF"/>
                </a:solidFill>
              </a:rPr>
              <a:t>obudowy</a:t>
            </a:r>
            <a:r>
              <a:rPr lang="pl-PL" sz="2667" dirty="0">
                <a:solidFill>
                  <a:srgbClr val="FFFFFF"/>
                </a:solidFill>
              </a:rPr>
              <a:t> wykonane za pomocą drukarki 3D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7FE47F-2D32-70D9-EE95-F84C26171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1834" y="1906768"/>
            <a:ext cx="1264778" cy="1072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F3AEB3-786B-739F-4B77-401DCA13E4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4336" y="3337246"/>
            <a:ext cx="4063136" cy="1339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4E9704-07D3-0F93-7996-953A22116F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1873" y="5146119"/>
            <a:ext cx="971927" cy="1242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90753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 descr="A picture containing floor, transport, gear">
            <a:extLst>
              <a:ext uri="{FF2B5EF4-FFF2-40B4-BE49-F238E27FC236}">
                <a16:creationId xmlns:a16="http://schemas.microsoft.com/office/drawing/2014/main" id="{6FA61D89-8DAC-F0E8-5604-D644367579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2" b="12928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91CB52-3380-CA9A-94BD-B073292F7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4"/>
          </a:xfrm>
        </p:spPr>
        <p:txBody>
          <a:bodyPr>
            <a:normAutofit/>
          </a:bodyPr>
          <a:lstStyle/>
          <a:p>
            <a:r>
              <a:rPr lang="pl-PL" sz="5400" dirty="0">
                <a:solidFill>
                  <a:srgbClr val="FFFFFF"/>
                </a:solidFill>
              </a:rPr>
              <a:t>Dalsze Plany Rozwojowe</a:t>
            </a:r>
            <a:endParaRPr lang="pl-PL" sz="5400" b="1" dirty="0">
              <a:solidFill>
                <a:srgbClr val="FFFFFF"/>
              </a:solidFill>
            </a:endParaRP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6BBBE7-30BA-46D6-9144-14D693C74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04446"/>
            <a:ext cx="10515600" cy="4176897"/>
          </a:xfrm>
        </p:spPr>
        <p:txBody>
          <a:bodyPr>
            <a:normAutofit/>
          </a:bodyPr>
          <a:lstStyle/>
          <a:p>
            <a:pPr>
              <a:buChar char="❖"/>
            </a:pPr>
            <a:r>
              <a:rPr lang="pl-PL" sz="2667" dirty="0">
                <a:solidFill>
                  <a:srgbClr val="FFFFFF"/>
                </a:solidFill>
              </a:rPr>
              <a:t>Zaimplementowanie systemu modularności</a:t>
            </a:r>
          </a:p>
          <a:p>
            <a:pPr lvl="1">
              <a:spcBef>
                <a:spcPts val="0"/>
              </a:spcBef>
              <a:buChar char="➢"/>
            </a:pPr>
            <a:r>
              <a:rPr lang="pl-PL" dirty="0">
                <a:solidFill>
                  <a:srgbClr val="FFFFFF"/>
                </a:solidFill>
              </a:rPr>
              <a:t>Będzie pozwalał na łatwe wymienianie czujników i elementów</a:t>
            </a:r>
          </a:p>
          <a:p>
            <a:pPr lvl="1">
              <a:spcBef>
                <a:spcPts val="0"/>
              </a:spcBef>
              <a:buChar char="➢"/>
            </a:pPr>
            <a:r>
              <a:rPr lang="pl-PL" dirty="0">
                <a:solidFill>
                  <a:srgbClr val="FFFFFF"/>
                </a:solidFill>
              </a:rPr>
              <a:t>Kluczowym elementem pozwalającym na wielozadaniowość </a:t>
            </a:r>
          </a:p>
          <a:p>
            <a:pPr marL="0" indent="0">
              <a:buNone/>
            </a:pPr>
            <a:endParaRPr lang="pl-PL" sz="2400" dirty="0">
              <a:solidFill>
                <a:srgbClr val="FFFFFF"/>
              </a:solidFill>
            </a:endParaRPr>
          </a:p>
          <a:p>
            <a:pPr>
              <a:buChar char="❖"/>
            </a:pPr>
            <a:r>
              <a:rPr lang="pl-PL" sz="2667" dirty="0">
                <a:solidFill>
                  <a:srgbClr val="FFFFFF"/>
                </a:solidFill>
              </a:rPr>
              <a:t>Dobranie lepszych komponentów elektronicznych</a:t>
            </a:r>
          </a:p>
          <a:p>
            <a:pPr lvl="1">
              <a:spcBef>
                <a:spcPts val="0"/>
              </a:spcBef>
              <a:buChar char="➢"/>
            </a:pPr>
            <a:r>
              <a:rPr lang="pl-PL" dirty="0">
                <a:solidFill>
                  <a:srgbClr val="FFFFFF"/>
                </a:solidFill>
              </a:rPr>
              <a:t>Użycie bardziej wydajnego mikrokontrolera (np. ATmega2560, ESP32)</a:t>
            </a:r>
          </a:p>
          <a:p>
            <a:pPr lvl="1">
              <a:spcBef>
                <a:spcPts val="0"/>
              </a:spcBef>
              <a:buChar char="➢"/>
            </a:pPr>
            <a:r>
              <a:rPr lang="pl-PL" dirty="0">
                <a:solidFill>
                  <a:srgbClr val="FFFFFF"/>
                </a:solidFill>
              </a:rPr>
              <a:t>Wykorzystanie bardziej zaawansowanego system GPS </a:t>
            </a:r>
          </a:p>
          <a:p>
            <a:pPr lvl="1">
              <a:spcBef>
                <a:spcPts val="0"/>
              </a:spcBef>
              <a:buChar char="➢"/>
            </a:pPr>
            <a:r>
              <a:rPr lang="pl-PL" dirty="0">
                <a:solidFill>
                  <a:srgbClr val="FFFFFF"/>
                </a:solidFill>
              </a:rPr>
              <a:t>Wymienienie stabilizatorów napięcia na bardziej wydajne przetwornice</a:t>
            </a:r>
          </a:p>
          <a:p>
            <a:pPr marL="0" indent="0">
              <a:buNone/>
            </a:pPr>
            <a:endParaRPr lang="pl-PL" sz="2400" dirty="0">
              <a:solidFill>
                <a:srgbClr val="FFFFFF"/>
              </a:solidFill>
            </a:endParaRPr>
          </a:p>
          <a:p>
            <a:pPr>
              <a:buChar char="❖"/>
            </a:pPr>
            <a:r>
              <a:rPr lang="pl-PL" sz="2667" dirty="0">
                <a:solidFill>
                  <a:srgbClr val="FFFFFF"/>
                </a:solidFill>
              </a:rPr>
              <a:t>Dodanie możliwości wykonywania zadania autonomicznie</a:t>
            </a:r>
          </a:p>
          <a:p>
            <a:pPr marL="1219169">
              <a:spcBef>
                <a:spcPts val="0"/>
              </a:spcBef>
              <a:buChar char="➢"/>
            </a:pPr>
            <a:r>
              <a:rPr lang="pl-PL" sz="1800" dirty="0">
                <a:solidFill>
                  <a:srgbClr val="FFFFFF"/>
                </a:solidFill>
              </a:rPr>
              <a:t>Wymaga bardziej zaawansowanego modułu GPS </a:t>
            </a:r>
          </a:p>
        </p:txBody>
      </p:sp>
    </p:spTree>
    <p:extLst>
      <p:ext uri="{BB962C8B-B14F-4D97-AF65-F5344CB8AC3E}">
        <p14:creationId xmlns:p14="http://schemas.microsoft.com/office/powerpoint/2010/main" val="29363864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 descr="A picture containing floor, transport, gear">
            <a:extLst>
              <a:ext uri="{FF2B5EF4-FFF2-40B4-BE49-F238E27FC236}">
                <a16:creationId xmlns:a16="http://schemas.microsoft.com/office/drawing/2014/main" id="{6FA61D89-8DAC-F0E8-5604-D644367579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2" b="12928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91CB52-3380-CA9A-94BD-B073292F7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4"/>
          </a:xfrm>
        </p:spPr>
        <p:txBody>
          <a:bodyPr>
            <a:normAutofit/>
          </a:bodyPr>
          <a:lstStyle/>
          <a:p>
            <a:r>
              <a:rPr lang="pl-PL" sz="5400" dirty="0">
                <a:solidFill>
                  <a:srgbClr val="FFFFFF"/>
                </a:solidFill>
              </a:rPr>
              <a:t>Zespół</a:t>
            </a:r>
            <a:endParaRPr lang="pl-PL" sz="5400" b="1" dirty="0">
              <a:solidFill>
                <a:srgbClr val="FFFFFF"/>
              </a:solidFill>
            </a:endParaRP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6BBBE7-30BA-46D6-9144-14D693C74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04446"/>
            <a:ext cx="10515600" cy="4176897"/>
          </a:xfrm>
        </p:spPr>
        <p:txBody>
          <a:bodyPr>
            <a:normAutofit/>
          </a:bodyPr>
          <a:lstStyle/>
          <a:p>
            <a:pPr>
              <a:buChar char="❖"/>
            </a:pPr>
            <a:r>
              <a:rPr lang="pl-PL" sz="2600" dirty="0">
                <a:solidFill>
                  <a:srgbClr val="FFFFFF"/>
                </a:solidFill>
              </a:rPr>
              <a:t>Will</a:t>
            </a:r>
          </a:p>
          <a:p>
            <a:pPr lvl="1">
              <a:spcBef>
                <a:spcPts val="0"/>
              </a:spcBef>
              <a:buChar char="➢"/>
            </a:pPr>
            <a:r>
              <a:rPr lang="pl-PL" dirty="0">
                <a:solidFill>
                  <a:srgbClr val="FFFFFF"/>
                </a:solidFill>
              </a:rPr>
              <a:t>Projektowanie i wykonanie układów elektronicznych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pl-PL" dirty="0">
                <a:solidFill>
                  <a:srgbClr val="FFFFFF"/>
                </a:solidFill>
              </a:rPr>
              <a:t>(Pojazdu oraz kontrolera)</a:t>
            </a:r>
          </a:p>
          <a:p>
            <a:pPr lvl="1">
              <a:spcBef>
                <a:spcPts val="0"/>
              </a:spcBef>
              <a:buChar char="➢"/>
            </a:pPr>
            <a:r>
              <a:rPr lang="pl-PL" dirty="0">
                <a:solidFill>
                  <a:srgbClr val="FFFFFF"/>
                </a:solidFill>
              </a:rPr>
              <a:t>Napisanie głównej części programu</a:t>
            </a:r>
          </a:p>
          <a:p>
            <a:pPr>
              <a:buChar char="❖"/>
            </a:pPr>
            <a:endParaRPr lang="en-US" sz="1800" dirty="0">
              <a:solidFill>
                <a:srgbClr val="FFFFFF"/>
              </a:solidFill>
            </a:endParaRPr>
          </a:p>
          <a:p>
            <a:pPr>
              <a:buChar char="❖"/>
            </a:pPr>
            <a:r>
              <a:rPr lang="pl-PL" sz="2600" dirty="0">
                <a:solidFill>
                  <a:srgbClr val="FFFFFF"/>
                </a:solidFill>
              </a:rPr>
              <a:t>Jonasz</a:t>
            </a:r>
          </a:p>
          <a:p>
            <a:pPr lvl="1">
              <a:spcBef>
                <a:spcPts val="0"/>
              </a:spcBef>
              <a:buChar char="➢"/>
            </a:pPr>
            <a:r>
              <a:rPr lang="pl-PL" dirty="0">
                <a:solidFill>
                  <a:srgbClr val="FFFFFF"/>
                </a:solidFill>
              </a:rPr>
              <a:t>Zaprojektowanie większości obudowy zewnętrznej</a:t>
            </a:r>
          </a:p>
          <a:p>
            <a:pPr lvl="1">
              <a:spcBef>
                <a:spcPts val="0"/>
              </a:spcBef>
              <a:buChar char="➢"/>
            </a:pPr>
            <a:r>
              <a:rPr lang="pl-PL" dirty="0">
                <a:solidFill>
                  <a:srgbClr val="FFFFFF"/>
                </a:solidFill>
              </a:rPr>
              <a:t>Napisanie część kodu</a:t>
            </a:r>
          </a:p>
          <a:p>
            <a:pPr marL="0" indent="0">
              <a:buNone/>
            </a:pPr>
            <a:endParaRPr lang="pl-PL" sz="1800" dirty="0">
              <a:solidFill>
                <a:srgbClr val="FFFFFF"/>
              </a:solidFill>
            </a:endParaRPr>
          </a:p>
          <a:p>
            <a:pPr>
              <a:buChar char="❖"/>
            </a:pPr>
            <a:r>
              <a:rPr lang="pl-PL" sz="2600" dirty="0">
                <a:solidFill>
                  <a:srgbClr val="FFFFFF"/>
                </a:solidFill>
              </a:rPr>
              <a:t>Jan</a:t>
            </a:r>
          </a:p>
          <a:p>
            <a:pPr lvl="1">
              <a:spcBef>
                <a:spcPts val="0"/>
              </a:spcBef>
              <a:buChar char="➢"/>
            </a:pPr>
            <a:r>
              <a:rPr lang="pl-PL" dirty="0">
                <a:solidFill>
                  <a:srgbClr val="FFFFFF"/>
                </a:solidFill>
              </a:rPr>
              <a:t>Wykonanie części obudowy</a:t>
            </a:r>
          </a:p>
          <a:p>
            <a:pPr marL="1828754" lvl="1">
              <a:spcBef>
                <a:spcPts val="0"/>
              </a:spcBef>
              <a:buChar char="➢"/>
            </a:pPr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7195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334</Words>
  <Application>Microsoft Office PowerPoint</Application>
  <PresentationFormat>Widescreen</PresentationFormat>
  <Paragraphs>70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1_Office Theme</vt:lpstr>
      <vt:lpstr>SPY-ROVER ROBOT ZWIADOWCZY</vt:lpstr>
      <vt:lpstr>Cel Projektu</vt:lpstr>
      <vt:lpstr>SPY-ROVER: Nasze Rozwiązanie</vt:lpstr>
      <vt:lpstr>Architektura Rozwiązania</vt:lpstr>
      <vt:lpstr>Architektura Rozwiązania</vt:lpstr>
      <vt:lpstr>Dalsze Plany Rozwojowe</vt:lpstr>
      <vt:lpstr>Zespół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</dc:creator>
  <cp:lastModifiedBy>Will</cp:lastModifiedBy>
  <cp:revision>9</cp:revision>
  <dcterms:created xsi:type="dcterms:W3CDTF">2023-04-09T18:44:22Z</dcterms:created>
  <dcterms:modified xsi:type="dcterms:W3CDTF">2023-04-09T19:21:47Z</dcterms:modified>
</cp:coreProperties>
</file>