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18" autoAdjust="0"/>
    <p:restoredTop sz="94672" autoAdjust="0"/>
  </p:normalViewPr>
  <p:slideViewPr>
    <p:cSldViewPr>
      <p:cViewPr varScale="1">
        <p:scale>
          <a:sx n="69" d="100"/>
          <a:sy n="69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 userDrawn="1"/>
        </p:nvGrpSpPr>
        <p:grpSpPr>
          <a:xfrm>
            <a:off x="268706" y="448457"/>
            <a:ext cx="8606586" cy="185928"/>
            <a:chOff x="268705" y="4996394"/>
            <a:chExt cx="8606586" cy="185928"/>
          </a:xfrm>
        </p:grpSpPr>
        <p:cxnSp>
          <p:nvCxnSpPr>
            <p:cNvPr id="9" name="Łącznik prosty 8"/>
            <p:cNvCxnSpPr/>
            <p:nvPr/>
          </p:nvCxnSpPr>
          <p:spPr>
            <a:xfrm flipV="1">
              <a:off x="268705" y="5101390"/>
              <a:ext cx="4140000" cy="24063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 flipV="1">
              <a:off x="4735291" y="5077327"/>
              <a:ext cx="4140000" cy="24063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414" y="4996394"/>
              <a:ext cx="201168" cy="185928"/>
            </a:xfrm>
            <a:prstGeom prst="rect">
              <a:avLst/>
            </a:prstGeom>
          </p:spPr>
        </p:pic>
      </p:grpSp>
      <p:sp>
        <p:nvSpPr>
          <p:cNvPr id="12" name="Trójkąt prostokątny 11"/>
          <p:cNvSpPr/>
          <p:nvPr userDrawn="1"/>
        </p:nvSpPr>
        <p:spPr>
          <a:xfrm flipH="1">
            <a:off x="0" y="6541477"/>
            <a:ext cx="9143999" cy="316523"/>
          </a:xfrm>
          <a:prstGeom prst="rtTriangle">
            <a:avLst/>
          </a:prstGeom>
          <a:gradFill flip="none" rotWithShape="1">
            <a:gsLst>
              <a:gs pos="50000">
                <a:srgbClr val="FA8C00"/>
              </a:gs>
              <a:gs pos="0">
                <a:srgbClr val="FFC428"/>
              </a:gs>
              <a:gs pos="100000">
                <a:srgbClr val="FB5827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2215" y="2417513"/>
            <a:ext cx="8640960" cy="9394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4077072"/>
            <a:ext cx="8641655" cy="792162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 b="1" baseline="0"/>
            </a:lvl1pPr>
          </a:lstStyle>
          <a:p>
            <a:pPr lvl="0"/>
            <a:r>
              <a:rPr lang="pl-PL" dirty="0" smtClean="0"/>
              <a:t>Autor prezentacji</a:t>
            </a:r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7"/>
          <p:cNvGrpSpPr/>
          <p:nvPr userDrawn="1"/>
        </p:nvGrpSpPr>
        <p:grpSpPr>
          <a:xfrm>
            <a:off x="268706" y="448457"/>
            <a:ext cx="8606586" cy="185928"/>
            <a:chOff x="268705" y="4996394"/>
            <a:chExt cx="8606586" cy="185928"/>
          </a:xfrm>
        </p:grpSpPr>
        <p:cxnSp>
          <p:nvCxnSpPr>
            <p:cNvPr id="9" name="Łącznik prosty 8"/>
            <p:cNvCxnSpPr/>
            <p:nvPr/>
          </p:nvCxnSpPr>
          <p:spPr>
            <a:xfrm flipV="1">
              <a:off x="268705" y="5101390"/>
              <a:ext cx="4140000" cy="24063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 flipV="1">
              <a:off x="4735291" y="5077327"/>
              <a:ext cx="4140000" cy="24063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414" y="4996394"/>
              <a:ext cx="201168" cy="185928"/>
            </a:xfrm>
            <a:prstGeom prst="rect">
              <a:avLst/>
            </a:prstGeom>
          </p:spPr>
        </p:pic>
      </p:grpSp>
      <p:sp>
        <p:nvSpPr>
          <p:cNvPr id="12" name="Trójkąt prostokątny 11"/>
          <p:cNvSpPr/>
          <p:nvPr userDrawn="1"/>
        </p:nvSpPr>
        <p:spPr>
          <a:xfrm flipH="1">
            <a:off x="0" y="6541477"/>
            <a:ext cx="9143999" cy="316523"/>
          </a:xfrm>
          <a:prstGeom prst="rtTriangle">
            <a:avLst/>
          </a:prstGeom>
          <a:gradFill flip="none" rotWithShape="1">
            <a:gsLst>
              <a:gs pos="50000">
                <a:srgbClr val="FA8C00"/>
              </a:gs>
              <a:gs pos="0">
                <a:srgbClr val="FFC428"/>
              </a:gs>
              <a:gs pos="100000">
                <a:srgbClr val="FB5827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250825" y="1125538"/>
            <a:ext cx="8642350" cy="5183187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wielopoziom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7"/>
          <p:cNvGrpSpPr/>
          <p:nvPr userDrawn="1"/>
        </p:nvGrpSpPr>
        <p:grpSpPr>
          <a:xfrm>
            <a:off x="268706" y="448457"/>
            <a:ext cx="8606586" cy="185928"/>
            <a:chOff x="268705" y="4996394"/>
            <a:chExt cx="8606586" cy="185928"/>
          </a:xfrm>
        </p:grpSpPr>
        <p:cxnSp>
          <p:nvCxnSpPr>
            <p:cNvPr id="9" name="Łącznik prosty 8"/>
            <p:cNvCxnSpPr/>
            <p:nvPr/>
          </p:nvCxnSpPr>
          <p:spPr>
            <a:xfrm flipV="1">
              <a:off x="268705" y="5101390"/>
              <a:ext cx="4140000" cy="24063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 flipV="1">
              <a:off x="4735291" y="5077327"/>
              <a:ext cx="4140000" cy="24063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414" y="4996394"/>
              <a:ext cx="201168" cy="185928"/>
            </a:xfrm>
            <a:prstGeom prst="rect">
              <a:avLst/>
            </a:prstGeom>
          </p:spPr>
        </p:pic>
      </p:grpSp>
      <p:sp>
        <p:nvSpPr>
          <p:cNvPr id="12" name="Trójkąt prostokątny 11"/>
          <p:cNvSpPr/>
          <p:nvPr userDrawn="1"/>
        </p:nvSpPr>
        <p:spPr>
          <a:xfrm flipH="1">
            <a:off x="0" y="6541477"/>
            <a:ext cx="9143999" cy="316523"/>
          </a:xfrm>
          <a:prstGeom prst="rtTriangle">
            <a:avLst/>
          </a:prstGeom>
          <a:gradFill flip="none" rotWithShape="1">
            <a:gsLst>
              <a:gs pos="50000">
                <a:srgbClr val="FA8C00"/>
              </a:gs>
              <a:gs pos="0">
                <a:srgbClr val="FFC428"/>
              </a:gs>
              <a:gs pos="100000">
                <a:srgbClr val="FB5827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988841"/>
            <a:ext cx="8640960" cy="4320480"/>
          </a:xfrm>
          <a:prstGeom prst="rect">
            <a:avLst/>
          </a:prstGeom>
        </p:spPr>
        <p:txBody>
          <a:bodyPr/>
          <a:lstStyle>
            <a:lvl1pPr>
              <a:buClr>
                <a:srgbClr val="92D050"/>
              </a:buClr>
              <a:buFont typeface="Wingdings" pitchFamily="2" charset="2"/>
              <a:buChar char="Ø"/>
              <a:defRPr/>
            </a:lvl1pPr>
            <a:lvl2pPr>
              <a:buClr>
                <a:srgbClr val="92D050"/>
              </a:buClr>
              <a:buFont typeface="Wingdings" pitchFamily="2" charset="2"/>
              <a:buChar char="Ø"/>
              <a:defRPr/>
            </a:lvl2pPr>
            <a:lvl3pPr>
              <a:buClr>
                <a:srgbClr val="92D050"/>
              </a:buClr>
              <a:buFont typeface="Wingdings" pitchFamily="2" charset="2"/>
              <a:buChar char="Ø"/>
              <a:defRPr/>
            </a:lvl3pPr>
            <a:lvl4pPr>
              <a:buClr>
                <a:srgbClr val="92D050"/>
              </a:buClr>
              <a:buFont typeface="Wingdings" pitchFamily="2" charset="2"/>
              <a:buChar char="Ø"/>
              <a:defRPr/>
            </a:lvl4pPr>
            <a:lvl5pPr>
              <a:buClr>
                <a:srgbClr val="92D050"/>
              </a:buClr>
              <a:buFont typeface="Wingdings" pitchFamily="2" charset="2"/>
              <a:buChar char="Ø"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7"/>
          <p:cNvGrpSpPr/>
          <p:nvPr userDrawn="1"/>
        </p:nvGrpSpPr>
        <p:grpSpPr>
          <a:xfrm>
            <a:off x="268706" y="448457"/>
            <a:ext cx="8606586" cy="185928"/>
            <a:chOff x="268705" y="4996394"/>
            <a:chExt cx="8606586" cy="185928"/>
          </a:xfrm>
        </p:grpSpPr>
        <p:cxnSp>
          <p:nvCxnSpPr>
            <p:cNvPr id="9" name="Łącznik prosty 8"/>
            <p:cNvCxnSpPr/>
            <p:nvPr/>
          </p:nvCxnSpPr>
          <p:spPr>
            <a:xfrm flipV="1">
              <a:off x="268705" y="5101390"/>
              <a:ext cx="4140000" cy="24063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 flipV="1">
              <a:off x="4735291" y="5077327"/>
              <a:ext cx="4140000" cy="24063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414" y="4996394"/>
              <a:ext cx="201168" cy="185928"/>
            </a:xfrm>
            <a:prstGeom prst="rect">
              <a:avLst/>
            </a:prstGeom>
          </p:spPr>
        </p:pic>
      </p:grpSp>
      <p:sp>
        <p:nvSpPr>
          <p:cNvPr id="12" name="Trójkąt prostokątny 11"/>
          <p:cNvSpPr/>
          <p:nvPr userDrawn="1"/>
        </p:nvSpPr>
        <p:spPr>
          <a:xfrm flipH="1">
            <a:off x="0" y="6541477"/>
            <a:ext cx="9143999" cy="316523"/>
          </a:xfrm>
          <a:prstGeom prst="rtTriangle">
            <a:avLst/>
          </a:prstGeom>
          <a:gradFill flip="none" rotWithShape="1">
            <a:gsLst>
              <a:gs pos="50000">
                <a:srgbClr val="FA8C00"/>
              </a:gs>
              <a:gs pos="0">
                <a:srgbClr val="FFC428"/>
              </a:gs>
              <a:gs pos="100000">
                <a:srgbClr val="FB5827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5040560"/>
          </a:xfrm>
          <a:prstGeom prst="rect">
            <a:avLst/>
          </a:prstGeom>
        </p:spPr>
        <p:txBody>
          <a:bodyPr/>
          <a:lstStyle>
            <a:lvl1pPr>
              <a:buClr>
                <a:srgbClr val="92D050"/>
              </a:buClr>
              <a:buFont typeface="Wingdings" pitchFamily="2" charset="2"/>
              <a:buChar char="Ø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4716016" y="1268760"/>
            <a:ext cx="4176464" cy="5040559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obraz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7"/>
          <p:cNvGrpSpPr/>
          <p:nvPr userDrawn="1"/>
        </p:nvGrpSpPr>
        <p:grpSpPr>
          <a:xfrm>
            <a:off x="268706" y="448457"/>
            <a:ext cx="8606586" cy="185928"/>
            <a:chOff x="268705" y="4996394"/>
            <a:chExt cx="8606586" cy="185928"/>
          </a:xfrm>
        </p:grpSpPr>
        <p:cxnSp>
          <p:nvCxnSpPr>
            <p:cNvPr id="9" name="Łącznik prosty 8"/>
            <p:cNvCxnSpPr/>
            <p:nvPr/>
          </p:nvCxnSpPr>
          <p:spPr>
            <a:xfrm flipV="1">
              <a:off x="268705" y="5101390"/>
              <a:ext cx="4140000" cy="24063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 flipV="1">
              <a:off x="4735291" y="5077327"/>
              <a:ext cx="4140000" cy="24063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414" y="4996394"/>
              <a:ext cx="201168" cy="185928"/>
            </a:xfrm>
            <a:prstGeom prst="rect">
              <a:avLst/>
            </a:prstGeom>
          </p:spPr>
        </p:pic>
      </p:grpSp>
      <p:sp>
        <p:nvSpPr>
          <p:cNvPr id="12" name="Trójkąt prostokątny 11"/>
          <p:cNvSpPr/>
          <p:nvPr userDrawn="1"/>
        </p:nvSpPr>
        <p:spPr>
          <a:xfrm flipH="1">
            <a:off x="0" y="6541477"/>
            <a:ext cx="9143999" cy="316523"/>
          </a:xfrm>
          <a:prstGeom prst="rtTriangle">
            <a:avLst/>
          </a:prstGeom>
          <a:gradFill flip="none" rotWithShape="1">
            <a:gsLst>
              <a:gs pos="50000">
                <a:srgbClr val="FA8C00"/>
              </a:gs>
              <a:gs pos="0">
                <a:srgbClr val="FFC428"/>
              </a:gs>
              <a:gs pos="100000">
                <a:srgbClr val="FB5827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250825" y="908050"/>
            <a:ext cx="8642350" cy="792163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Symbol zastępczy obrazu 14"/>
          <p:cNvSpPr>
            <a:spLocks noGrp="1"/>
          </p:cNvSpPr>
          <p:nvPr>
            <p:ph type="pic" sz="quarter" idx="11"/>
          </p:nvPr>
        </p:nvSpPr>
        <p:spPr>
          <a:xfrm>
            <a:off x="250825" y="1916113"/>
            <a:ext cx="4321175" cy="4392612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2"/>
          </p:nvPr>
        </p:nvSpPr>
        <p:spPr>
          <a:xfrm>
            <a:off x="4787900" y="1916113"/>
            <a:ext cx="4105275" cy="4465637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i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836712"/>
            <a:ext cx="432048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424847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Symbol zastępczy obrazu 14"/>
          <p:cNvSpPr>
            <a:spLocks noGrp="1"/>
          </p:cNvSpPr>
          <p:nvPr>
            <p:ph type="pic" sz="quarter" idx="11"/>
          </p:nvPr>
        </p:nvSpPr>
        <p:spPr>
          <a:xfrm>
            <a:off x="251520" y="1700808"/>
            <a:ext cx="4321175" cy="4392612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11" name="Symbol zastępczy obrazu 14"/>
          <p:cNvSpPr>
            <a:spLocks noGrp="1"/>
          </p:cNvSpPr>
          <p:nvPr>
            <p:ph type="pic" sz="quarter" idx="12"/>
          </p:nvPr>
        </p:nvSpPr>
        <p:spPr>
          <a:xfrm>
            <a:off x="4644008" y="1700808"/>
            <a:ext cx="4249167" cy="4392612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ona konc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8357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 userDrawn="1"/>
        </p:nvGrpSpPr>
        <p:grpSpPr>
          <a:xfrm>
            <a:off x="268706" y="448457"/>
            <a:ext cx="8606586" cy="185928"/>
            <a:chOff x="268705" y="4996394"/>
            <a:chExt cx="8606586" cy="185928"/>
          </a:xfrm>
        </p:grpSpPr>
        <p:cxnSp>
          <p:nvCxnSpPr>
            <p:cNvPr id="8" name="Łącznik prosty 7"/>
            <p:cNvCxnSpPr/>
            <p:nvPr/>
          </p:nvCxnSpPr>
          <p:spPr>
            <a:xfrm flipV="1">
              <a:off x="268705" y="5101390"/>
              <a:ext cx="4140000" cy="24063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>
            <a:xfrm flipV="1">
              <a:off x="4735291" y="5077327"/>
              <a:ext cx="4140000" cy="24063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414" y="4996394"/>
              <a:ext cx="201168" cy="185928"/>
            </a:xfrm>
            <a:prstGeom prst="rect">
              <a:avLst/>
            </a:prstGeom>
          </p:spPr>
        </p:pic>
      </p:grpSp>
      <p:sp>
        <p:nvSpPr>
          <p:cNvPr id="12" name="Trójkąt prostokątny 11"/>
          <p:cNvSpPr/>
          <p:nvPr userDrawn="1"/>
        </p:nvSpPr>
        <p:spPr>
          <a:xfrm flipH="1">
            <a:off x="0" y="6541477"/>
            <a:ext cx="9143999" cy="316523"/>
          </a:xfrm>
          <a:prstGeom prst="rtTriangle">
            <a:avLst/>
          </a:prstGeom>
          <a:gradFill flip="none" rotWithShape="1">
            <a:gsLst>
              <a:gs pos="50000">
                <a:srgbClr val="FA8C00"/>
              </a:gs>
              <a:gs pos="0">
                <a:srgbClr val="FFC428"/>
              </a:gs>
              <a:gs pos="100000">
                <a:srgbClr val="FB5827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838" y="178923"/>
            <a:ext cx="470137" cy="3168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6" y="153753"/>
            <a:ext cx="1835696" cy="3671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1" r:id="rId4"/>
    <p:sldLayoutId id="2147483662" r:id="rId5"/>
    <p:sldLayoutId id="2147483653" r:id="rId6"/>
    <p:sldLayoutId id="2147483655" r:id="rId7"/>
    <p:sldLayoutId id="2147483657" r:id="rId8"/>
    <p:sldLayoutId id="214748366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skosy_hom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569157"/>
            <a:ext cx="9144000" cy="128884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650" y="980728"/>
            <a:ext cx="1302700" cy="7372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Users\s\Desktop\t&#281;cza.mp4" TargetMode="External"/><Relationship Id="rId1" Type="http://schemas.openxmlformats.org/officeDocument/2006/relationships/video" Target="file:///C:\Users\s\Desktop\KONKURSY\GRANT\Realizacje\zjawiska\video-1587498939.mp4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Users\s\Desktop\wulkan.mp4" TargetMode="External"/><Relationship Id="rId1" Type="http://schemas.openxmlformats.org/officeDocument/2006/relationships/video" Target="file:///C:\Users\s\Desktop\KONKURSY\GRANT\Realizacje\zjawiska\video-1587497685.mp4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s\Desktop\KONKURSY\GRANT\Realizacje\zjawiska\glass5.mp4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s\Desktop\w&#261;&#380;.mp4" TargetMode="External"/><Relationship Id="rId2" Type="http://schemas.openxmlformats.org/officeDocument/2006/relationships/video" Target="file:///C:\Users\s\Desktop\kalej.mp4" TargetMode="External"/><Relationship Id="rId1" Type="http://schemas.openxmlformats.org/officeDocument/2006/relationships/video" Target="file:///C:\Users\s\Desktop\baczk.mp4" TargetMode="Externa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s\Desktop\lungs.mp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s\Desktop\d&#322;o&#324;.mp4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s\Desktop\fotosyn.mp4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s\Desktop\KONKURSY\GRANT\Realizacje\zjawiska\czysto&#347;&#263;.mp4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Przygoda z inżynierią – </a:t>
            </a:r>
            <a:br>
              <a:rPr lang="pl-PL" dirty="0" smtClean="0"/>
            </a:br>
            <a:r>
              <a:rPr lang="pl-PL" dirty="0" smtClean="0"/>
              <a:t>laboratorium </a:t>
            </a:r>
            <a:r>
              <a:rPr lang="pl-PL" dirty="0" err="1" smtClean="0"/>
              <a:t>steam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Urszula Litwin</a:t>
            </a:r>
          </a:p>
          <a:p>
            <a:r>
              <a:rPr lang="pl-PL" sz="1800" dirty="0" smtClean="0"/>
              <a:t>ZSP Wielkie Oczy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chmura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2262566" y="1428736"/>
            <a:ext cx="4331846" cy="5000659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357158" y="642918"/>
            <a:ext cx="8429684" cy="869945"/>
          </a:xfrm>
        </p:spPr>
        <p:txBody>
          <a:bodyPr/>
          <a:lstStyle/>
          <a:p>
            <a:pPr algn="ctr"/>
            <a:r>
              <a:rPr lang="pl-PL" sz="2400" dirty="0" smtClean="0"/>
              <a:t>     Oczywiście podsumowaniem było stworzenie chmury wyrazowej do tematu „Rośliny”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pl-PL" dirty="0" smtClean="0"/>
              <a:t>Miesiąc III</a:t>
            </a:r>
            <a:endParaRPr lang="pl-PL" dirty="0"/>
          </a:p>
        </p:txBody>
      </p:sp>
      <p:pic>
        <p:nvPicPr>
          <p:cNvPr id="5" name="Symbol zastępczy obrazu 4" descr="Kla 11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13939" b="13939"/>
          <a:stretch>
            <a:fillRect/>
          </a:stretch>
        </p:blipFill>
        <p:spPr>
          <a:xfrm>
            <a:off x="785786" y="3143248"/>
            <a:ext cx="2457254" cy="2500327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357158" y="1571613"/>
            <a:ext cx="8536017" cy="2286016"/>
          </a:xfrm>
        </p:spPr>
        <p:txBody>
          <a:bodyPr/>
          <a:lstStyle/>
          <a:p>
            <a:pPr algn="ctr"/>
            <a:r>
              <a:rPr lang="pl-PL" sz="2400" dirty="0" smtClean="0"/>
              <a:t>     Wprowadziliśmy nowy temat jakim były zjawiska w przyrodzie. Uczniowie obejrzeli filmy edukacyjne i zajęli się zdobywaniem nowych wiadomości oraz tworzeniem.</a:t>
            </a:r>
          </a:p>
          <a:p>
            <a:pPr algn="ctr"/>
            <a:endParaRPr lang="pl-PL" sz="2400" dirty="0"/>
          </a:p>
        </p:txBody>
      </p:sp>
      <p:pic>
        <p:nvPicPr>
          <p:cNvPr id="6" name="Symbol zastępczy obrazu 4" descr="Kla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143248"/>
            <a:ext cx="1946683" cy="2500327"/>
          </a:xfrm>
          <a:prstGeom prst="rect">
            <a:avLst/>
          </a:prstGeom>
        </p:spPr>
      </p:pic>
      <p:pic>
        <p:nvPicPr>
          <p:cNvPr id="7" name="Symbol zastępczy obrazu 4" descr="Kla 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3143248"/>
            <a:ext cx="2290258" cy="2500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Jak powstaje deszcz?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Tęcza w domu?</a:t>
            </a:r>
            <a:endParaRPr lang="pl-PL" dirty="0"/>
          </a:p>
        </p:txBody>
      </p:sp>
      <p:pic>
        <p:nvPicPr>
          <p:cNvPr id="6" name="video-158749893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85785" y="1714488"/>
            <a:ext cx="3619525" cy="4357718"/>
          </a:xfrm>
          <a:prstGeom prst="rect">
            <a:avLst/>
          </a:prstGeom>
        </p:spPr>
      </p:pic>
      <p:pic>
        <p:nvPicPr>
          <p:cNvPr id="7" name="tęcza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4929190" y="1714488"/>
            <a:ext cx="3619524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285720" y="642918"/>
            <a:ext cx="8606760" cy="639762"/>
          </a:xfrm>
        </p:spPr>
        <p:txBody>
          <a:bodyPr/>
          <a:lstStyle/>
          <a:p>
            <a:pPr algn="ctr"/>
            <a:r>
              <a:rPr lang="pl-PL" dirty="0" smtClean="0"/>
              <a:t>Wybuch wulkanu na żywo i wirtualnie:</a:t>
            </a:r>
            <a:endParaRPr lang="pl-PL" dirty="0"/>
          </a:p>
        </p:txBody>
      </p:sp>
      <p:pic>
        <p:nvPicPr>
          <p:cNvPr id="7" name="video-158749768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7290" y="1785926"/>
            <a:ext cx="3048000" cy="3786206"/>
          </a:xfrm>
          <a:prstGeom prst="rect">
            <a:avLst/>
          </a:prstGeom>
        </p:spPr>
      </p:pic>
      <p:pic>
        <p:nvPicPr>
          <p:cNvPr id="8" name="wulkan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4572000" y="1785926"/>
            <a:ext cx="3048000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2400" dirty="0" smtClean="0"/>
              <a:t>Podsumowaniem pracy były filmy oraz  chmura wyrazowa do tematu zjawisk naturalnych. </a:t>
            </a:r>
            <a:endParaRPr lang="pl-PL" sz="2400" dirty="0"/>
          </a:p>
        </p:txBody>
      </p:sp>
      <p:pic>
        <p:nvPicPr>
          <p:cNvPr id="5" name="Symbol zastępczy obrazu 4" descr="game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250825" y="1949833"/>
            <a:ext cx="4964117" cy="4325171"/>
          </a:xfrm>
        </p:spPr>
      </p:pic>
      <p:pic>
        <p:nvPicPr>
          <p:cNvPr id="6" name="glass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29256" y="2357430"/>
            <a:ext cx="3048000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0" y="500042"/>
            <a:ext cx="9144000" cy="1571635"/>
          </a:xfrm>
        </p:spPr>
        <p:txBody>
          <a:bodyPr/>
          <a:lstStyle/>
          <a:p>
            <a:pPr algn="l"/>
            <a:r>
              <a:rPr lang="pl-PL" dirty="0" smtClean="0"/>
              <a:t>Miesiąc IV</a:t>
            </a:r>
          </a:p>
          <a:p>
            <a:pPr algn="l"/>
            <a:r>
              <a:rPr lang="pl-PL" sz="2800" dirty="0" smtClean="0"/>
              <a:t>     Uczniowie dowiedzieli się mnóstwo rzeczy o wszechświecie. Temat idealnie wpasował się do planowanego w USA wystrzelenia rakiety </a:t>
            </a:r>
            <a:r>
              <a:rPr lang="pl-PL" sz="2800" dirty="0" err="1" smtClean="0"/>
              <a:t>Space</a:t>
            </a:r>
            <a:r>
              <a:rPr lang="pl-PL" sz="2800" dirty="0" smtClean="0"/>
              <a:t> X na ISS.</a:t>
            </a:r>
          </a:p>
          <a:p>
            <a:pPr algn="l"/>
            <a:r>
              <a:rPr lang="pl-PL" sz="2800" dirty="0" smtClean="0"/>
              <a:t>    My również zbudowaliśmy swoją rakietę i przeprowadziliśmy próbny lot.</a:t>
            </a:r>
          </a:p>
          <a:p>
            <a:pPr algn="l"/>
            <a:r>
              <a:rPr lang="pl-PL" sz="2800" dirty="0" smtClean="0"/>
              <a:t> </a:t>
            </a:r>
            <a:r>
              <a:rPr lang="pl-PL" sz="2800" dirty="0" smtClean="0"/>
              <a:t>    </a:t>
            </a:r>
            <a:endParaRPr lang="pl-PL" sz="2800" dirty="0"/>
          </a:p>
        </p:txBody>
      </p:sp>
      <p:pic>
        <p:nvPicPr>
          <p:cNvPr id="5" name="Symbol zastępczy obrazu 4" descr="Kornelka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5715008" y="3034396"/>
            <a:ext cx="2099821" cy="3274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Kinn 5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4167" b="4167"/>
          <a:stretch>
            <a:fillRect/>
          </a:stretch>
        </p:blipFill>
        <p:spPr>
          <a:xfrm>
            <a:off x="642938" y="857250"/>
            <a:ext cx="3429000" cy="2357438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4500562" y="857233"/>
            <a:ext cx="4319589" cy="2571768"/>
          </a:xfrm>
        </p:spPr>
        <p:txBody>
          <a:bodyPr/>
          <a:lstStyle/>
          <a:p>
            <a:r>
              <a:rPr lang="pl-PL" dirty="0" smtClean="0"/>
              <a:t>    Grupa projektowa przygotowała plakaty oraz makiety prezentujące Układ Słoneczny. </a:t>
            </a:r>
          </a:p>
          <a:p>
            <a:r>
              <a:rPr lang="pl-PL" dirty="0" smtClean="0"/>
              <a:t> </a:t>
            </a:r>
            <a:r>
              <a:rPr lang="pl-PL" dirty="0" smtClean="0"/>
              <a:t>   </a:t>
            </a:r>
            <a:endParaRPr lang="pl-PL" dirty="0"/>
          </a:p>
        </p:txBody>
      </p:sp>
      <p:pic>
        <p:nvPicPr>
          <p:cNvPr id="3074" name="Picture 2" descr="C:\Users\s\Desktop\k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00438"/>
            <a:ext cx="3429024" cy="2563574"/>
          </a:xfrm>
          <a:prstGeom prst="rect">
            <a:avLst/>
          </a:prstGeom>
          <a:noFill/>
        </p:spPr>
      </p:pic>
      <p:pic>
        <p:nvPicPr>
          <p:cNvPr id="3075" name="Picture 3" descr="C:\Users\s\Desktop\s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00438"/>
            <a:ext cx="2035982" cy="2714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Kla 4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11058" b="11058"/>
          <a:stretch>
            <a:fillRect/>
          </a:stretch>
        </p:blipFill>
        <p:spPr>
          <a:xfrm>
            <a:off x="928688" y="2286000"/>
            <a:ext cx="3714750" cy="385762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-214346" y="642918"/>
            <a:ext cx="9358346" cy="1441449"/>
          </a:xfrm>
        </p:spPr>
        <p:txBody>
          <a:bodyPr/>
          <a:lstStyle/>
          <a:p>
            <a:r>
              <a:rPr lang="pl-PL" sz="2800" dirty="0" smtClean="0"/>
              <a:t>     Dzieci dowiedziały się czym jest galaktyka i droga mleczna.   </a:t>
            </a:r>
          </a:p>
          <a:p>
            <a:r>
              <a:rPr lang="pl-PL" sz="2800" dirty="0" smtClean="0"/>
              <a:t> </a:t>
            </a:r>
            <a:r>
              <a:rPr lang="pl-PL" sz="2800" dirty="0" smtClean="0"/>
              <a:t>    Poznały najpopularniejsze gwiazdozbiory i wykonały kilka </a:t>
            </a:r>
          </a:p>
          <a:p>
            <a:r>
              <a:rPr lang="pl-PL" sz="2800" dirty="0" smtClean="0"/>
              <a:t> </a:t>
            </a:r>
            <a:r>
              <a:rPr lang="pl-PL" sz="2800" dirty="0" smtClean="0"/>
              <a:t>    z nich za pomocą dostępnych przedmiotów.</a:t>
            </a:r>
            <a:endParaRPr lang="pl-PL" sz="2800" dirty="0"/>
          </a:p>
        </p:txBody>
      </p:sp>
      <p:pic>
        <p:nvPicPr>
          <p:cNvPr id="4099" name="Picture 3" descr="C:\Users\s\Desktop\j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85992"/>
            <a:ext cx="285752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2800" dirty="0" smtClean="0"/>
              <a:t>Etapem końcowym było podsumowanie wiadomości, realizacja filmów, zdjęć oraz stworzenie chmury wyrazowej w tematyką wszechświata.</a:t>
            </a:r>
            <a:endParaRPr lang="pl-PL" sz="2800" dirty="0"/>
          </a:p>
        </p:txBody>
      </p:sp>
      <p:pic>
        <p:nvPicPr>
          <p:cNvPr id="5" name="Symbol zastępczy obrazu 4" descr="kom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2928926" y="2214554"/>
            <a:ext cx="2950402" cy="43926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0" y="571480"/>
            <a:ext cx="8856632" cy="1143008"/>
          </a:xfrm>
        </p:spPr>
        <p:txBody>
          <a:bodyPr/>
          <a:lstStyle/>
          <a:p>
            <a:pPr algn="l"/>
            <a:r>
              <a:rPr lang="pl-PL" dirty="0" smtClean="0"/>
              <a:t>    Miesiąc V </a:t>
            </a:r>
          </a:p>
          <a:p>
            <a:pPr algn="just"/>
            <a:r>
              <a:rPr lang="pl-PL" sz="2800" dirty="0" smtClean="0"/>
              <a:t>     ze względu na wydłużenie konkursu dodaliśmy do naszego projektu jeszcze jeden temat, a mianowicie „Zabawki fizyczne”. Dzieci wykonały samodzielnie lub        z pomocą rodziców i rodzeństwa zestaw zabawek tłumaczących działanie pewnych zjawisk. </a:t>
            </a:r>
            <a:endParaRPr lang="pl-PL" sz="2800" dirty="0"/>
          </a:p>
        </p:txBody>
      </p:sp>
      <p:pic>
        <p:nvPicPr>
          <p:cNvPr id="5" name="Symbol zastępczy obrazu 4" descr="z1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588" b="7588"/>
          <a:stretch>
            <a:fillRect/>
          </a:stretch>
        </p:blipFill>
        <p:spPr>
          <a:xfrm>
            <a:off x="785786" y="3357562"/>
            <a:ext cx="3500437" cy="3286125"/>
          </a:xfrm>
        </p:spPr>
      </p:pic>
      <p:pic>
        <p:nvPicPr>
          <p:cNvPr id="6" name="Symbol zastępczy obrazu 4" descr="z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157" y="3357562"/>
            <a:ext cx="3337875" cy="3286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Miesiąc I : </a:t>
            </a:r>
          </a:p>
          <a:p>
            <a:pPr algn="just"/>
            <a:r>
              <a:rPr lang="pl-PL" dirty="0" smtClean="0"/>
              <a:t>    Zebraliśmy grupę projektową i przydzielone zostały zadania. Odbyły się też zajęcia mające na celu nawiązanie współpracy między dziećmi.</a:t>
            </a:r>
          </a:p>
          <a:p>
            <a:pPr algn="just"/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27" name="Picture 3" descr="C:\Users\s\Desktop\kolaż\101640763_554224672153713_3025495574574006272_n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965342" y="2550280"/>
            <a:ext cx="3536994" cy="4752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50825" y="714356"/>
            <a:ext cx="8642350" cy="1714513"/>
          </a:xfrm>
        </p:spPr>
        <p:txBody>
          <a:bodyPr/>
          <a:lstStyle/>
          <a:p>
            <a:pPr algn="ctr"/>
            <a:r>
              <a:rPr lang="pl-PL" sz="2400" dirty="0" smtClean="0"/>
              <a:t>Przygotowane przez uczniów zabawki zostały przyniesione do szkoły, gdzie odebrał je jeden z uczniów, którego zadaniem było przeprowadzenie testu zabawek – poszło mu znakomicie. A oto efekty jego pracy:</a:t>
            </a:r>
            <a:endParaRPr lang="pl-PL" sz="2400" dirty="0"/>
          </a:p>
        </p:txBody>
      </p:sp>
      <p:pic>
        <p:nvPicPr>
          <p:cNvPr id="3" name="bacz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3571876"/>
            <a:ext cx="3048000" cy="2286000"/>
          </a:xfrm>
          <a:prstGeom prst="rect">
            <a:avLst/>
          </a:prstGeom>
        </p:spPr>
      </p:pic>
      <p:pic>
        <p:nvPicPr>
          <p:cNvPr id="4" name="kalej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071802" y="2285992"/>
            <a:ext cx="2976562" cy="2286000"/>
          </a:xfrm>
          <a:prstGeom prst="rect">
            <a:avLst/>
          </a:prstGeom>
        </p:spPr>
      </p:pic>
      <p:pic>
        <p:nvPicPr>
          <p:cNvPr id="5" name="wąż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5"/>
          <a:stretch>
            <a:fillRect/>
          </a:stretch>
        </p:blipFill>
        <p:spPr>
          <a:xfrm>
            <a:off x="6096000" y="3571876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0" y="571480"/>
            <a:ext cx="9144000" cy="5183187"/>
          </a:xfrm>
        </p:spPr>
        <p:txBody>
          <a:bodyPr/>
          <a:lstStyle/>
          <a:p>
            <a:pPr algn="ctr"/>
            <a:r>
              <a:rPr lang="pl-PL" dirty="0" smtClean="0"/>
              <a:t>   Podsumowując: To był naprawdę wyczerpujący           i zarazem owocny czas. Pełen pomysłów, inspiracji, prób. Nie zawsze udawało się osiągnąć zamierzony cel, ale właśnie o to chodzi. O to, że mimo błędów     i potknięć dalej próbujemy, bo liczy się grupa. Moi uczniowie okazali się zmotywowani do końca,           a nawet i dłużej ;) Udało nam się zrealizować mnóstwo ciekawych doświadczeń, eksperymentów. Wspólnie sprostaliśmy nowej sytuacji i pomimo niej, a może przez nią udowodniliśmy, że stać nas na wiele! </a:t>
            </a:r>
          </a:p>
          <a:p>
            <a:pPr algn="ctr"/>
            <a:r>
              <a:rPr lang="pl-PL" dirty="0" smtClean="0"/>
              <a:t>Dziękujemy! – </a:t>
            </a:r>
            <a:r>
              <a:rPr lang="pl-PL" sz="2800" dirty="0" smtClean="0"/>
              <a:t>uczniowie klas I-III ZSP w Wielkich Oczach</a:t>
            </a:r>
            <a:endParaRPr lang="pl-PL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42910" y="1643050"/>
            <a:ext cx="778674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/>
              <a:t>Podsumowując</a:t>
            </a:r>
            <a:r>
              <a:rPr lang="pl-PL" sz="2400" dirty="0" smtClean="0"/>
              <a:t>: To był naprawdę </a:t>
            </a:r>
            <a:r>
              <a:rPr lang="pl-PL" sz="2400" dirty="0" smtClean="0"/>
              <a:t>wyczerpujący, a </a:t>
            </a:r>
            <a:r>
              <a:rPr lang="pl-PL" sz="2400" dirty="0" smtClean="0"/>
              <a:t>zarazem owocny czas. Pełen pomysłów, inspiracji, prób. Nie zawsze udawało się osiągnąć zamierzony cel, ale właśnie o to chodzi. O to, że mimo błędów </a:t>
            </a:r>
            <a:r>
              <a:rPr lang="pl-PL" sz="2400" dirty="0" smtClean="0"/>
              <a:t> </a:t>
            </a:r>
            <a:r>
              <a:rPr lang="pl-PL" sz="2400" dirty="0" smtClean="0"/>
              <a:t>i potknięć dalej próbujemy, bo liczy się grupa. Moi uczniowie okazali się zmotywowani do końca,           a nawet i dłużej ;) Udało nam się zrealizować mnóstwo ciekawych doświadczeń, eksperymentów. Wspólnie sprostaliśmy nowej sytuacji i pomimo niej, a może przez nią udowodniliśmy, że stać nas na wiele! </a:t>
            </a:r>
            <a:endParaRPr lang="pl-PL" sz="2400" dirty="0" smtClean="0"/>
          </a:p>
          <a:p>
            <a:pPr algn="ctr"/>
            <a:endParaRPr lang="pl-PL" sz="2400" dirty="0" smtClean="0"/>
          </a:p>
          <a:p>
            <a:pPr algn="ctr"/>
            <a:r>
              <a:rPr lang="pl-PL" b="1" dirty="0" smtClean="0"/>
              <a:t>Dziękujemy! – uczniowie klas I-III ZSP w Wielkich Oczach</a:t>
            </a:r>
            <a:endParaRPr lang="pl-PL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85720" y="1071546"/>
            <a:ext cx="8463884" cy="639762"/>
          </a:xfrm>
        </p:spPr>
        <p:txBody>
          <a:bodyPr/>
          <a:lstStyle/>
          <a:p>
            <a:r>
              <a:rPr lang="pl-PL" dirty="0" smtClean="0"/>
              <a:t>W tym czasie odbyły się też zajęcia i spotkanie z biologiem – dzieci dowiedziały się jak zbudowany jest człowiek oraz jak funkcjonują jego poszczególne narządy i układy.</a:t>
            </a:r>
            <a:endParaRPr lang="pl-PL" dirty="0"/>
          </a:p>
        </p:txBody>
      </p:sp>
      <p:pic>
        <p:nvPicPr>
          <p:cNvPr id="7" name="Symbol zastępczy obrazu 6" descr="hjg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7292" r="27292"/>
          <a:stretch>
            <a:fillRect/>
          </a:stretch>
        </p:blipFill>
        <p:spPr>
          <a:xfrm>
            <a:off x="1000100" y="1643050"/>
            <a:ext cx="2501025" cy="2542372"/>
          </a:xfrm>
        </p:spPr>
      </p:pic>
      <p:pic>
        <p:nvPicPr>
          <p:cNvPr id="8" name="Symbol zastępczy obrazu 6" descr="hj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4286256"/>
            <a:ext cx="2501025" cy="2071701"/>
          </a:xfrm>
          <a:prstGeom prst="rect">
            <a:avLst/>
          </a:prstGeom>
        </p:spPr>
      </p:pic>
      <p:pic>
        <p:nvPicPr>
          <p:cNvPr id="9" name="lung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357686" y="2071678"/>
            <a:ext cx="3810027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2800" dirty="0" smtClean="0"/>
              <a:t>Wykonaliśmy </a:t>
            </a:r>
            <a:r>
              <a:rPr lang="pl-PL" sz="2800" dirty="0" err="1" smtClean="0"/>
              <a:t>lapbooki</a:t>
            </a:r>
            <a:r>
              <a:rPr lang="pl-PL" sz="2800" dirty="0" smtClean="0"/>
              <a:t>: układu oddechowego i narządów człowieka oraz model krwi z kulek hydrożelowych</a:t>
            </a:r>
            <a:endParaRPr lang="pl-PL" sz="2800" dirty="0"/>
          </a:p>
        </p:txBody>
      </p:sp>
      <p:pic>
        <p:nvPicPr>
          <p:cNvPr id="5" name="Symbol zastępczy obrazu 4" descr="101539806_1129723337360984_7713513439708053504_n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2892" b="22892"/>
          <a:stretch>
            <a:fillRect/>
          </a:stretch>
        </p:blipFill>
        <p:spPr>
          <a:xfrm>
            <a:off x="3428992" y="1928802"/>
            <a:ext cx="2035159" cy="2068804"/>
          </a:xfrm>
        </p:spPr>
      </p:pic>
      <p:pic>
        <p:nvPicPr>
          <p:cNvPr id="9" name="Symbol zastępczy obrazu 4" descr="101539806_1129723337360984_771351343970805350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928802"/>
            <a:ext cx="2035159" cy="2071702"/>
          </a:xfrm>
          <a:prstGeom prst="rect">
            <a:avLst/>
          </a:prstGeom>
        </p:spPr>
      </p:pic>
      <p:pic>
        <p:nvPicPr>
          <p:cNvPr id="10" name="Symbol zastępczy obrazu 4" descr="101539806_1129723337360984_771351343970805350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214818"/>
            <a:ext cx="2000264" cy="2068804"/>
          </a:xfrm>
          <a:prstGeom prst="rect">
            <a:avLst/>
          </a:prstGeom>
        </p:spPr>
      </p:pic>
      <p:pic>
        <p:nvPicPr>
          <p:cNvPr id="11" name="Symbol zastępczy obrazu 4" descr="101539806_1129723337360984_7713513439708053504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4214818"/>
            <a:ext cx="2000264" cy="2068804"/>
          </a:xfrm>
          <a:prstGeom prst="rect">
            <a:avLst/>
          </a:prstGeom>
        </p:spPr>
      </p:pic>
      <p:pic>
        <p:nvPicPr>
          <p:cNvPr id="12" name="Symbol zastępczy obrazu 4" descr="101539806_1129723337360984_771351343970805350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4341269"/>
            <a:ext cx="2035159" cy="1815901"/>
          </a:xfrm>
          <a:prstGeom prst="rect">
            <a:avLst/>
          </a:prstGeom>
        </p:spPr>
      </p:pic>
      <p:pic>
        <p:nvPicPr>
          <p:cNvPr id="13" name="Symbol zastępczy obrazu 4" descr="101539806_1129723337360984_7713513439708053504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48" y="1928802"/>
            <a:ext cx="2000264" cy="206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3643306" y="1357298"/>
            <a:ext cx="4572032" cy="1714512"/>
          </a:xfrm>
        </p:spPr>
        <p:txBody>
          <a:bodyPr/>
          <a:lstStyle/>
          <a:p>
            <a:pPr algn="ctr"/>
            <a:r>
              <a:rPr lang="pl-PL" sz="2400" b="1" dirty="0" smtClean="0"/>
              <a:t>Podsumowaniem każdego tematu była praca metodą </a:t>
            </a:r>
            <a:r>
              <a:rPr lang="pl-PL" sz="2400" b="1" dirty="0" err="1" smtClean="0"/>
              <a:t>steam</a:t>
            </a:r>
            <a:r>
              <a:rPr lang="pl-PL" sz="2400" b="1" dirty="0" smtClean="0"/>
              <a:t> oraz tworzenie chmur wyrazowych, czego efektem są stworzone w aplikacji grafiki oraz krótkie filmy:</a:t>
            </a:r>
            <a:endParaRPr lang="pl-PL" sz="2400" b="1" dirty="0"/>
          </a:p>
        </p:txBody>
      </p:sp>
      <p:pic>
        <p:nvPicPr>
          <p:cNvPr id="10" name="Symbol zastępczy obrazu 9" descr="czł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047" r="6047"/>
          <a:stretch>
            <a:fillRect/>
          </a:stretch>
        </p:blipFill>
        <p:spPr>
          <a:xfrm>
            <a:off x="785786" y="1285860"/>
            <a:ext cx="2786062" cy="4929188"/>
          </a:xfrm>
        </p:spPr>
      </p:pic>
      <p:pic>
        <p:nvPicPr>
          <p:cNvPr id="11" name="dłoń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00562" y="3571876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Miesiąc II: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214282" y="1714488"/>
            <a:ext cx="8640960" cy="250033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Rozpoczęliśmy pracę z tematem „Rośliny”. Uczniowie stworzyli  swoje własne mini szklarnie na oknach, które składały się z woreczka strunowego, do którego włożyliśmy nasiona. Obserwowaliśmy ich wzrost i rozwój:</a:t>
            </a:r>
            <a:endParaRPr lang="pl-PL" dirty="0"/>
          </a:p>
        </p:txBody>
      </p:sp>
      <p:pic>
        <p:nvPicPr>
          <p:cNvPr id="2051" name="Picture 3" descr="C:\Users\s\Desktop\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14818"/>
            <a:ext cx="1709740" cy="2281660"/>
          </a:xfrm>
          <a:prstGeom prst="rect">
            <a:avLst/>
          </a:prstGeom>
          <a:noFill/>
        </p:spPr>
      </p:pic>
      <p:pic>
        <p:nvPicPr>
          <p:cNvPr id="2052" name="Picture 4" descr="C:\Users\s\Desktop\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213161"/>
            <a:ext cx="2357431" cy="2302766"/>
          </a:xfrm>
          <a:prstGeom prst="rect">
            <a:avLst/>
          </a:prstGeom>
          <a:noFill/>
        </p:spPr>
      </p:pic>
      <p:cxnSp>
        <p:nvCxnSpPr>
          <p:cNvPr id="8" name="Łącznik prosty ze strzałką 7"/>
          <p:cNvCxnSpPr/>
          <p:nvPr/>
        </p:nvCxnSpPr>
        <p:spPr>
          <a:xfrm>
            <a:off x="2643174" y="5429264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5572132" y="5429264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C:\Users\s\Desktop\f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214818"/>
            <a:ext cx="1843091" cy="2300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-214346" y="1285860"/>
            <a:ext cx="4429124" cy="504056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Udało nam się stworzyć </a:t>
            </a:r>
            <a:r>
              <a:rPr lang="pl-PL" dirty="0" err="1" smtClean="0"/>
              <a:t>lapbooki</a:t>
            </a:r>
            <a:r>
              <a:rPr lang="pl-PL" dirty="0" smtClean="0"/>
              <a:t> dotyczące budowy kwiatka, plakaty dotyczące fotosyntezy oraz kilka ciekawych wzorów wykonanych za pomocą długopisu 3D. Nakręciliśmy krótki film prezentujący </a:t>
            </a:r>
            <a:r>
              <a:rPr lang="pl-PL" dirty="0" err="1" smtClean="0"/>
              <a:t>ozobota</a:t>
            </a:r>
            <a:r>
              <a:rPr lang="pl-PL" dirty="0" smtClean="0"/>
              <a:t> na </a:t>
            </a:r>
            <a:r>
              <a:rPr lang="pl-PL" dirty="0" err="1" smtClean="0"/>
              <a:t>dordze</a:t>
            </a:r>
            <a:r>
              <a:rPr lang="pl-PL" dirty="0" smtClean="0"/>
              <a:t> procesu fotosyntezy.</a:t>
            </a:r>
            <a:endParaRPr lang="pl-PL" dirty="0"/>
          </a:p>
        </p:txBody>
      </p:sp>
      <p:pic>
        <p:nvPicPr>
          <p:cNvPr id="8" name="Symbol zastępczy obrazu 7" descr="101904744_1159723251033526_2975574375123648512_n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222" r="15222"/>
          <a:stretch>
            <a:fillRect/>
          </a:stretch>
        </p:blipFill>
        <p:spPr>
          <a:xfrm>
            <a:off x="4214810" y="1428736"/>
            <a:ext cx="1570037" cy="3857638"/>
          </a:xfrm>
        </p:spPr>
      </p:pic>
      <p:pic>
        <p:nvPicPr>
          <p:cNvPr id="9" name="fotosy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21168" y="1428736"/>
            <a:ext cx="3151426" cy="3829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obrazu 8" descr="kom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0488" r="20488"/>
          <a:stretch>
            <a:fillRect/>
          </a:stretch>
        </p:blipFill>
        <p:spPr>
          <a:xfrm>
            <a:off x="357158" y="2024203"/>
            <a:ext cx="4214842" cy="4284521"/>
          </a:xfrm>
        </p:spPr>
      </p:pic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285720" y="642918"/>
            <a:ext cx="8642350" cy="792163"/>
          </a:xfrm>
        </p:spPr>
        <p:txBody>
          <a:bodyPr/>
          <a:lstStyle/>
          <a:p>
            <a:r>
              <a:rPr lang="pl-PL" sz="2000" dirty="0" smtClean="0"/>
              <a:t>Uczniowie poznali budowę komórki roślinnej i udało nam się ja zobaczyć w 3D oraz za pomocą okularów VR. Zwróciliśmy też uwagę na problem zanieczyszczenia środowiska naturalnego i jego wpływ na rośliny.</a:t>
            </a:r>
            <a:endParaRPr lang="pl-PL" sz="2000" dirty="0"/>
          </a:p>
        </p:txBody>
      </p:sp>
      <p:pic>
        <p:nvPicPr>
          <p:cNvPr id="10" name="czystość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43438" y="2000240"/>
            <a:ext cx="4000528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Klaudia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8333" b="8333"/>
          <a:stretch>
            <a:fillRect/>
          </a:stretch>
        </p:blipFill>
        <p:spPr>
          <a:xfrm>
            <a:off x="428596" y="642918"/>
            <a:ext cx="3429000" cy="214312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4071934" y="1428736"/>
            <a:ext cx="4676779" cy="4465637"/>
          </a:xfrm>
        </p:spPr>
        <p:txBody>
          <a:bodyPr/>
          <a:lstStyle/>
          <a:p>
            <a:pPr algn="ctr"/>
            <a:r>
              <a:rPr lang="pl-PL" sz="2800" dirty="0" smtClean="0"/>
              <a:t>    Grupa projektowa przygotowała tez doświadczenie podczas którego sprawdziliśmy, czy da się zabarwić różne kwiaty. Zastosowaliśmy do tego barwniki spożywcze. Oto efekty tej pracy:</a:t>
            </a:r>
            <a:endParaRPr lang="pl-PL" sz="2800" dirty="0"/>
          </a:p>
        </p:txBody>
      </p:sp>
      <p:pic>
        <p:nvPicPr>
          <p:cNvPr id="6" name="Symbol zastępczy obrazu 4" descr="Klau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496"/>
            <a:ext cx="1643074" cy="1785949"/>
          </a:xfrm>
          <a:prstGeom prst="rect">
            <a:avLst/>
          </a:prstGeom>
        </p:spPr>
      </p:pic>
      <p:pic>
        <p:nvPicPr>
          <p:cNvPr id="7" name="Symbol zastępczy obrazu 4" descr="Klaud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2857496"/>
            <a:ext cx="1643074" cy="1785950"/>
          </a:xfrm>
          <a:prstGeom prst="rect">
            <a:avLst/>
          </a:prstGeom>
        </p:spPr>
      </p:pic>
      <p:pic>
        <p:nvPicPr>
          <p:cNvPr id="8" name="Symbol zastępczy obrazu 4" descr="Klaud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714884"/>
            <a:ext cx="1643074" cy="1785950"/>
          </a:xfrm>
          <a:prstGeom prst="rect">
            <a:avLst/>
          </a:prstGeom>
        </p:spPr>
      </p:pic>
      <p:pic>
        <p:nvPicPr>
          <p:cNvPr id="9" name="Symbol zastępczy obrazu 4" descr="Klaud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4714884"/>
            <a:ext cx="1643074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anci edukacji zawartość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ona tytułow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Szablon-projektanci-edukacji</Template>
  <TotalTime>255</TotalTime>
  <Words>665</Words>
  <Application>Microsoft Office PowerPoint</Application>
  <PresentationFormat>Pokaz na ekranie (4:3)</PresentationFormat>
  <Paragraphs>39</Paragraphs>
  <Slides>22</Slides>
  <Notes>0</Notes>
  <HiddenSlides>0</HiddenSlides>
  <MMClips>12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24" baseType="lpstr">
      <vt:lpstr>Projektanci edukacji zawartość</vt:lpstr>
      <vt:lpstr>Strona tytułowa</vt:lpstr>
      <vt:lpstr>Przygoda z inżynierią –  laboratorium steam </vt:lpstr>
      <vt:lpstr>Slajd 2</vt:lpstr>
      <vt:lpstr>Slajd 3</vt:lpstr>
      <vt:lpstr>Slajd 4</vt:lpstr>
      <vt:lpstr>Slajd 5</vt:lpstr>
      <vt:lpstr>Miesiąc II: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 Tomaszewicz</dc:creator>
  <cp:lastModifiedBy>s</cp:lastModifiedBy>
  <cp:revision>31</cp:revision>
  <dcterms:created xsi:type="dcterms:W3CDTF">2019-09-24T11:46:44Z</dcterms:created>
  <dcterms:modified xsi:type="dcterms:W3CDTF">2020-06-03T16:37:09Z</dcterms:modified>
</cp:coreProperties>
</file>