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D26"/>
    <a:srgbClr val="00CCFF"/>
    <a:srgbClr val="5E8EF8"/>
    <a:srgbClr val="847ED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AE53F-3DC4-4004-9455-F52ADE419935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9F610-F468-4966-8461-D789EDCF6E1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3FE53-6C8C-48C3-A73B-184ACB162708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83020-6BD3-44C8-9AD8-8C93F644BA4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91344-9F2C-4EF5-8166-B7D0359EA3E7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94ADB-82F6-4DB7-84CD-B64DC4C31C0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4D85B-DB52-46D4-9B66-CF173851025E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BCB2F-0B27-4945-A8F0-56C0C6DA8FE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D052B-60DB-4F81-9EB2-8058E1426C44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091AA-0FB0-45E7-BABD-A8CFDFFAE47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F3492-D1BB-40E3-A96C-2A4DC78B6A14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460BA-F76A-47D4-B701-B7E50A8FDCA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05335-EDB6-405C-A10D-4FA9314FA47E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59CEB-07DB-42BE-A763-A3672E93F58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8F2FA-9EF0-477B-A383-0BBD25286EF9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70E9A-396E-4C71-AE00-A6DAF2ED6E7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A32E8-C348-4483-823B-A6D14C8FD9D2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B857-5821-4F41-9A0F-122ECA86082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A480A-E921-4849-973E-8C496EB7AB4D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749F6-5192-4084-9A48-D872A7732F5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8FB08-5A41-405E-886E-A1A3FF24FD7E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8CBFE-C1BD-471F-BB27-6D8D43F6E5F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C26FB8-FF60-4E88-883D-4F033794AE99}" type="datetimeFigureOut">
              <a:rPr lang="pl-PL"/>
              <a:pPr>
                <a:defRPr/>
              </a:pPr>
              <a:t>03.06.2020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4ECE8A-F7DD-437F-97F4-4F6B25841EB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Łuk blokowy 10"/>
          <p:cNvSpPr/>
          <p:nvPr/>
        </p:nvSpPr>
        <p:spPr>
          <a:xfrm rot="13402319">
            <a:off x="1605922" y="2849255"/>
            <a:ext cx="2160240" cy="1152128"/>
          </a:xfrm>
          <a:prstGeom prst="blockArc">
            <a:avLst/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solidFill>
                <a:schemeClr val="tx1"/>
              </a:solidFill>
            </a:endParaRPr>
          </a:p>
        </p:txBody>
      </p:sp>
      <p:sp>
        <p:nvSpPr>
          <p:cNvPr id="12" name="Łuk blokowy 11"/>
          <p:cNvSpPr/>
          <p:nvPr/>
        </p:nvSpPr>
        <p:spPr>
          <a:xfrm rot="6549071">
            <a:off x="5470529" y="3630214"/>
            <a:ext cx="2160240" cy="1152128"/>
          </a:xfrm>
          <a:prstGeom prst="blockArc">
            <a:avLst/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>
              <a:solidFill>
                <a:schemeClr val="tx1"/>
              </a:solidFill>
            </a:endParaRPr>
          </a:p>
        </p:txBody>
      </p:sp>
      <p:sp>
        <p:nvSpPr>
          <p:cNvPr id="2056" name="pole tekstowe 1"/>
          <p:cNvSpPr txBox="1">
            <a:spLocks noChangeArrowheads="1"/>
          </p:cNvSpPr>
          <p:nvPr/>
        </p:nvSpPr>
        <p:spPr bwMode="auto">
          <a:xfrm>
            <a:off x="971550" y="188913"/>
            <a:ext cx="7704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4000" b="1">
                <a:solidFill>
                  <a:srgbClr val="000D26"/>
                </a:solidFill>
                <a:latin typeface="Times New Roman" pitchFamily="18" charset="0"/>
                <a:cs typeface="Times New Roman" pitchFamily="18" charset="0"/>
              </a:rPr>
              <a:t>BAJKA O KROPELCE WODY</a:t>
            </a:r>
          </a:p>
        </p:txBody>
      </p:sp>
      <p:sp>
        <p:nvSpPr>
          <p:cNvPr id="3" name="Łza 2"/>
          <p:cNvSpPr/>
          <p:nvPr/>
        </p:nvSpPr>
        <p:spPr>
          <a:xfrm rot="18807871">
            <a:off x="2910831" y="2966664"/>
            <a:ext cx="3528392" cy="3312368"/>
          </a:xfrm>
          <a:prstGeom prst="teardrop">
            <a:avLst/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" name="Schemat blokowy: łącznik 3"/>
          <p:cNvSpPr/>
          <p:nvPr/>
        </p:nvSpPr>
        <p:spPr>
          <a:xfrm rot="20649994">
            <a:off x="4097338" y="3606800"/>
            <a:ext cx="360362" cy="792163"/>
          </a:xfrm>
          <a:prstGeom prst="flowChartConnector">
            <a:avLst/>
          </a:prstGeom>
          <a:ln>
            <a:solidFill>
              <a:srgbClr val="000D2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5" name="Schemat blokowy: łącznik 4"/>
          <p:cNvSpPr/>
          <p:nvPr/>
        </p:nvSpPr>
        <p:spPr>
          <a:xfrm rot="628312">
            <a:off x="4713288" y="3598863"/>
            <a:ext cx="360362" cy="792162"/>
          </a:xfrm>
          <a:prstGeom prst="flowChartConnector">
            <a:avLst/>
          </a:prstGeom>
          <a:ln>
            <a:solidFill>
              <a:srgbClr val="000D2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6" name="Łuk 5"/>
          <p:cNvSpPr/>
          <p:nvPr/>
        </p:nvSpPr>
        <p:spPr>
          <a:xfrm>
            <a:off x="4500563" y="4868863"/>
            <a:ext cx="358775" cy="4603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Księżyc 6"/>
          <p:cNvSpPr/>
          <p:nvPr/>
        </p:nvSpPr>
        <p:spPr>
          <a:xfrm rot="16200000">
            <a:off x="4079876" y="4668837"/>
            <a:ext cx="863600" cy="936625"/>
          </a:xfrm>
          <a:prstGeom prst="moon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8" name="Schemat blokowy: łącznik 7"/>
          <p:cNvSpPr/>
          <p:nvPr/>
        </p:nvSpPr>
        <p:spPr>
          <a:xfrm>
            <a:off x="4211638" y="3933825"/>
            <a:ext cx="215900" cy="2873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0" name="Schemat blokowy: łącznik 9"/>
          <p:cNvSpPr/>
          <p:nvPr/>
        </p:nvSpPr>
        <p:spPr>
          <a:xfrm>
            <a:off x="4787900" y="3933825"/>
            <a:ext cx="215900" cy="2873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3" name="Elipsa 12"/>
          <p:cNvSpPr/>
          <p:nvPr/>
        </p:nvSpPr>
        <p:spPr>
          <a:xfrm rot="481704">
            <a:off x="2217738" y="2125663"/>
            <a:ext cx="5495925" cy="1150937"/>
          </a:xfrm>
          <a:prstGeom prst="ellipse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4" name="Schemat blokowy: wyodrębnianie 13"/>
          <p:cNvSpPr/>
          <p:nvPr/>
        </p:nvSpPr>
        <p:spPr>
          <a:xfrm rot="555717">
            <a:off x="4281488" y="668338"/>
            <a:ext cx="1397000" cy="2054225"/>
          </a:xfrm>
          <a:prstGeom prst="flowChartExtra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5" name="Gwiazda 5-ramienna 14"/>
          <p:cNvSpPr/>
          <p:nvPr/>
        </p:nvSpPr>
        <p:spPr>
          <a:xfrm>
            <a:off x="2627784" y="2204864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6" name="Gwiazda 5-ramienna 15"/>
          <p:cNvSpPr/>
          <p:nvPr/>
        </p:nvSpPr>
        <p:spPr>
          <a:xfrm>
            <a:off x="4860032" y="2276872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7" name="Gwiazda 5-ramienna 16"/>
          <p:cNvSpPr/>
          <p:nvPr/>
        </p:nvSpPr>
        <p:spPr>
          <a:xfrm>
            <a:off x="3779912" y="2132856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8" name="Gwiazda 5-ramienna 17"/>
          <p:cNvSpPr/>
          <p:nvPr/>
        </p:nvSpPr>
        <p:spPr>
          <a:xfrm>
            <a:off x="4355976" y="2780928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19" name="Gwiazda 5-ramienna 18"/>
          <p:cNvSpPr/>
          <p:nvPr/>
        </p:nvSpPr>
        <p:spPr>
          <a:xfrm>
            <a:off x="5148064" y="2924944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0" name="Gwiazda 5-ramienna 19"/>
          <p:cNvSpPr/>
          <p:nvPr/>
        </p:nvSpPr>
        <p:spPr>
          <a:xfrm>
            <a:off x="5940152" y="2852936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" name="Gwiazda 5-ramienna 20"/>
          <p:cNvSpPr/>
          <p:nvPr/>
        </p:nvSpPr>
        <p:spPr>
          <a:xfrm>
            <a:off x="6876256" y="2852936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2" name="Gwiazda 5-ramienna 21"/>
          <p:cNvSpPr/>
          <p:nvPr/>
        </p:nvSpPr>
        <p:spPr>
          <a:xfrm>
            <a:off x="5652120" y="2420888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3" name="Gwiazda 5-ramienna 22"/>
          <p:cNvSpPr/>
          <p:nvPr/>
        </p:nvSpPr>
        <p:spPr>
          <a:xfrm>
            <a:off x="3779912" y="2636912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4" name="Gwiazda 5-ramienna 23"/>
          <p:cNvSpPr/>
          <p:nvPr/>
        </p:nvSpPr>
        <p:spPr>
          <a:xfrm>
            <a:off x="4499992" y="1988840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5" name="Gwiazda 5-ramienna 24"/>
          <p:cNvSpPr/>
          <p:nvPr/>
        </p:nvSpPr>
        <p:spPr>
          <a:xfrm>
            <a:off x="4932040" y="1844824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6" name="Gwiazda 5-ramienna 25"/>
          <p:cNvSpPr/>
          <p:nvPr/>
        </p:nvSpPr>
        <p:spPr>
          <a:xfrm>
            <a:off x="4860032" y="1268760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7" name="Gwiazda 5-ramienna 26"/>
          <p:cNvSpPr/>
          <p:nvPr/>
        </p:nvSpPr>
        <p:spPr>
          <a:xfrm>
            <a:off x="3131840" y="2132856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8" name="Gwiazda 5-ramienna 27"/>
          <p:cNvSpPr/>
          <p:nvPr/>
        </p:nvSpPr>
        <p:spPr>
          <a:xfrm>
            <a:off x="6300192" y="2564904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9" name="Gwiazda 5-ramienna 28"/>
          <p:cNvSpPr/>
          <p:nvPr/>
        </p:nvSpPr>
        <p:spPr>
          <a:xfrm>
            <a:off x="3059832" y="2492896"/>
            <a:ext cx="360040" cy="288032"/>
          </a:xfrm>
          <a:prstGeom prst="star5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0" name="Łza 29"/>
          <p:cNvSpPr/>
          <p:nvPr/>
        </p:nvSpPr>
        <p:spPr>
          <a:xfrm rot="18735830">
            <a:off x="441325" y="1284288"/>
            <a:ext cx="469900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1" name="Łza 30"/>
          <p:cNvSpPr/>
          <p:nvPr/>
        </p:nvSpPr>
        <p:spPr>
          <a:xfrm rot="18735830">
            <a:off x="873125" y="2652713"/>
            <a:ext cx="469900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2" name="Łza 31"/>
          <p:cNvSpPr/>
          <p:nvPr/>
        </p:nvSpPr>
        <p:spPr>
          <a:xfrm rot="18735830">
            <a:off x="1594643" y="1427957"/>
            <a:ext cx="468313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3" name="Łza 32"/>
          <p:cNvSpPr/>
          <p:nvPr/>
        </p:nvSpPr>
        <p:spPr>
          <a:xfrm rot="21372279">
            <a:off x="6389688" y="1355725"/>
            <a:ext cx="468312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4" name="Łza 33"/>
          <p:cNvSpPr/>
          <p:nvPr/>
        </p:nvSpPr>
        <p:spPr>
          <a:xfrm rot="18735830">
            <a:off x="801688" y="5532438"/>
            <a:ext cx="469900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5" name="Łza 34"/>
          <p:cNvSpPr/>
          <p:nvPr/>
        </p:nvSpPr>
        <p:spPr>
          <a:xfrm rot="18735830">
            <a:off x="1809750" y="4595813"/>
            <a:ext cx="469900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6" name="Łza 35"/>
          <p:cNvSpPr/>
          <p:nvPr/>
        </p:nvSpPr>
        <p:spPr>
          <a:xfrm rot="18735830">
            <a:off x="441325" y="3948113"/>
            <a:ext cx="469900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7" name="Łza 36"/>
          <p:cNvSpPr/>
          <p:nvPr/>
        </p:nvSpPr>
        <p:spPr>
          <a:xfrm rot="20393507">
            <a:off x="8320088" y="4718050"/>
            <a:ext cx="469900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8" name="Łza 37"/>
          <p:cNvSpPr/>
          <p:nvPr/>
        </p:nvSpPr>
        <p:spPr>
          <a:xfrm rot="18735830">
            <a:off x="2386807" y="5747544"/>
            <a:ext cx="468312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9" name="Łza 38"/>
          <p:cNvSpPr/>
          <p:nvPr/>
        </p:nvSpPr>
        <p:spPr>
          <a:xfrm rot="21187460">
            <a:off x="8058150" y="3382963"/>
            <a:ext cx="469900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0" name="Łza 39"/>
          <p:cNvSpPr/>
          <p:nvPr/>
        </p:nvSpPr>
        <p:spPr>
          <a:xfrm rot="21033496">
            <a:off x="7851775" y="1808163"/>
            <a:ext cx="469900" cy="525462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1" name="Łza 40"/>
          <p:cNvSpPr/>
          <p:nvPr/>
        </p:nvSpPr>
        <p:spPr>
          <a:xfrm rot="20393507">
            <a:off x="7312025" y="5005388"/>
            <a:ext cx="469900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2" name="Łza 41"/>
          <p:cNvSpPr/>
          <p:nvPr/>
        </p:nvSpPr>
        <p:spPr>
          <a:xfrm rot="20393507">
            <a:off x="8032750" y="5942013"/>
            <a:ext cx="469900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3" name="Łza 42"/>
          <p:cNvSpPr/>
          <p:nvPr/>
        </p:nvSpPr>
        <p:spPr>
          <a:xfrm rot="20393507">
            <a:off x="6376988" y="5942013"/>
            <a:ext cx="468312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4" name="Łza 43"/>
          <p:cNvSpPr/>
          <p:nvPr/>
        </p:nvSpPr>
        <p:spPr>
          <a:xfrm rot="18000192">
            <a:off x="3171031" y="1196182"/>
            <a:ext cx="468313" cy="527050"/>
          </a:xfrm>
          <a:prstGeom prst="teardrop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2128" name="pole tekstowe 44"/>
          <p:cNvSpPr txBox="1">
            <a:spLocks noChangeArrowheads="1"/>
          </p:cNvSpPr>
          <p:nvPr/>
        </p:nvSpPr>
        <p:spPr bwMode="auto">
          <a:xfrm>
            <a:off x="250825" y="6308725"/>
            <a:ext cx="2736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b="1">
                <a:solidFill>
                  <a:srgbClr val="002060"/>
                </a:solidFill>
              </a:rPr>
              <a:t>Klara Sokołowska, kl. 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513" y="804863"/>
            <a:ext cx="7038975" cy="5248275"/>
          </a:xfrm>
          <a:prstGeom prst="rect">
            <a:avLst/>
          </a:prstGeom>
          <a:noFill/>
          <a:ln w="57150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3" name="Łza 2"/>
          <p:cNvSpPr/>
          <p:nvPr/>
        </p:nvSpPr>
        <p:spPr>
          <a:xfrm rot="17627898">
            <a:off x="5221288" y="5797550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" name="Łza 3"/>
          <p:cNvSpPr/>
          <p:nvPr/>
        </p:nvSpPr>
        <p:spPr>
          <a:xfrm rot="17001775">
            <a:off x="776288" y="641350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5" name="Łza 4"/>
          <p:cNvSpPr/>
          <p:nvPr/>
        </p:nvSpPr>
        <p:spPr>
          <a:xfrm rot="17040402">
            <a:off x="7908925" y="717550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6" name="Łza 5"/>
          <p:cNvSpPr/>
          <p:nvPr/>
        </p:nvSpPr>
        <p:spPr>
          <a:xfrm rot="17627898">
            <a:off x="612775" y="5797550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7" name="Łza 6"/>
          <p:cNvSpPr/>
          <p:nvPr/>
        </p:nvSpPr>
        <p:spPr>
          <a:xfrm rot="17048786">
            <a:off x="7886700" y="5302250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8" name="Łza 7"/>
          <p:cNvSpPr/>
          <p:nvPr/>
        </p:nvSpPr>
        <p:spPr>
          <a:xfrm rot="17627898">
            <a:off x="6661150" y="5797550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476250"/>
            <a:ext cx="7200900" cy="5832475"/>
          </a:xfrm>
          <a:prstGeom prst="rect">
            <a:avLst/>
          </a:prstGeom>
          <a:noFill/>
          <a:ln w="57150">
            <a:solidFill>
              <a:srgbClr val="002060"/>
            </a:solidFill>
            <a:miter lim="800000"/>
            <a:headEnd/>
            <a:tailEnd/>
          </a:ln>
        </p:spPr>
      </p:pic>
      <p:sp>
        <p:nvSpPr>
          <p:cNvPr id="3" name="Łza 2"/>
          <p:cNvSpPr/>
          <p:nvPr/>
        </p:nvSpPr>
        <p:spPr>
          <a:xfrm rot="17627898">
            <a:off x="6229350" y="5518150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" name="Łza 3"/>
          <p:cNvSpPr/>
          <p:nvPr/>
        </p:nvSpPr>
        <p:spPr>
          <a:xfrm rot="17627898">
            <a:off x="7237413" y="5797550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5" name="Łza 4"/>
          <p:cNvSpPr/>
          <p:nvPr/>
        </p:nvSpPr>
        <p:spPr>
          <a:xfrm rot="17122620">
            <a:off x="7916863" y="4973638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6" name="Łza 5"/>
          <p:cNvSpPr/>
          <p:nvPr/>
        </p:nvSpPr>
        <p:spPr>
          <a:xfrm rot="17627898">
            <a:off x="5005388" y="5591175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7" name="Łza 6"/>
          <p:cNvSpPr/>
          <p:nvPr/>
        </p:nvSpPr>
        <p:spPr>
          <a:xfrm rot="16659207">
            <a:off x="7742238" y="2206625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8" name="Łza 7"/>
          <p:cNvSpPr/>
          <p:nvPr/>
        </p:nvSpPr>
        <p:spPr>
          <a:xfrm rot="16200000">
            <a:off x="7956550" y="3573463"/>
            <a:ext cx="914400" cy="914400"/>
          </a:xfrm>
          <a:prstGeom prst="teardrop">
            <a:avLst>
              <a:gd name="adj" fmla="val 138259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468313" y="260350"/>
            <a:ext cx="8135937" cy="6370638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Niedługo będzie burza i deszcz, muszę użyć moich mocy, a ja mam moc zamrażania i  rozmrażania wody. Uważaj! Już nadchodzi, kryj się! 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Idę powiedzieć mamie.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Nie mów.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Czemu?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No dobra, idź powiedz. 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Mamo szybko!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Co się stało? 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Zaraz będzie burza i deszcz . 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A co to za kropla wody?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Jest magiczna.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Ha! Na pewno!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Mam na imię Jula.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pl-PL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Łał</a:t>
            </a: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  To niesamowite!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Ukryjcie się!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-Ok.</a:t>
            </a:r>
            <a:endParaRPr lang="pl-PL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Błyskawica 2"/>
          <p:cNvSpPr/>
          <p:nvPr/>
        </p:nvSpPr>
        <p:spPr>
          <a:xfrm>
            <a:off x="5076825" y="1628775"/>
            <a:ext cx="1727200" cy="3960813"/>
          </a:xfrm>
          <a:prstGeom prst="lightningBolt">
            <a:avLst/>
          </a:prstGeom>
          <a:solidFill>
            <a:srgbClr val="FFFF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" name="Błyskawica 3"/>
          <p:cNvSpPr/>
          <p:nvPr/>
        </p:nvSpPr>
        <p:spPr>
          <a:xfrm rot="398568">
            <a:off x="6380163" y="2219325"/>
            <a:ext cx="1727200" cy="3960813"/>
          </a:xfrm>
          <a:prstGeom prst="lightningBolt">
            <a:avLst/>
          </a:prstGeom>
          <a:solidFill>
            <a:srgbClr val="FFFF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179388" y="260350"/>
            <a:ext cx="8713787" cy="63706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nadeszła.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Są zamknięte okna? 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O nie, na dole i na tarasie są otwarte! 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To szybko, nim się zacznie na dobre! 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To ja idę jak najszybciej się da. Dobra już są zamknięte. 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Teraz muszę walczyć.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Co? Przecież to burza, normalna burza.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Nie taka normalna burza, tylko wielka burza  i ona trwa tak około paru dni.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-A my  nie mamy nic do jedzenia.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Co? Jak to? To muszę jechać  szybko do sklepu!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Kupiłam to, co najbardziej potrzebne .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-A gdzie to jest?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O nie, zostało w aucie! 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-No to szybko! 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Jestem, jedzenie w kuchni .</a:t>
            </a:r>
          </a:p>
          <a:p>
            <a:pPr>
              <a:defRPr/>
            </a:pPr>
            <a:r>
              <a:rPr lang="pl-PL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To dobrze!  Idę  walczyć !</a:t>
            </a:r>
          </a:p>
        </p:txBody>
      </p:sp>
      <p:sp>
        <p:nvSpPr>
          <p:cNvPr id="3" name="Objaśnienie w chmurce 2"/>
          <p:cNvSpPr/>
          <p:nvPr/>
        </p:nvSpPr>
        <p:spPr>
          <a:xfrm>
            <a:off x="5508625" y="404813"/>
            <a:ext cx="3311525" cy="1223962"/>
          </a:xfrm>
          <a:prstGeom prst="cloudCallout">
            <a:avLst>
              <a:gd name="adj1" fmla="val 11020"/>
              <a:gd name="adj2" fmla="val 7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4" name="Łza 3"/>
          <p:cNvSpPr/>
          <p:nvPr/>
        </p:nvSpPr>
        <p:spPr>
          <a:xfrm rot="18179448">
            <a:off x="7827963" y="1978025"/>
            <a:ext cx="366712" cy="407988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5" name="Łza 4"/>
          <p:cNvSpPr/>
          <p:nvPr/>
        </p:nvSpPr>
        <p:spPr>
          <a:xfrm rot="17220859">
            <a:off x="8470107" y="2399506"/>
            <a:ext cx="366712" cy="409575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6" name="Łza 5"/>
          <p:cNvSpPr/>
          <p:nvPr/>
        </p:nvSpPr>
        <p:spPr>
          <a:xfrm rot="17244078">
            <a:off x="8527257" y="1659731"/>
            <a:ext cx="366712" cy="409575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7" name="Łza 6"/>
          <p:cNvSpPr/>
          <p:nvPr/>
        </p:nvSpPr>
        <p:spPr>
          <a:xfrm rot="18179448">
            <a:off x="6388101" y="4857750"/>
            <a:ext cx="366712" cy="407987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8" name="Łza 7"/>
          <p:cNvSpPr/>
          <p:nvPr/>
        </p:nvSpPr>
        <p:spPr>
          <a:xfrm rot="18179448">
            <a:off x="7180262" y="4354513"/>
            <a:ext cx="366713" cy="407988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9" name="Łza 8"/>
          <p:cNvSpPr/>
          <p:nvPr/>
        </p:nvSpPr>
        <p:spPr>
          <a:xfrm rot="17713985">
            <a:off x="8324850" y="4413250"/>
            <a:ext cx="365125" cy="409575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0" name="Łza 9"/>
          <p:cNvSpPr/>
          <p:nvPr/>
        </p:nvSpPr>
        <p:spPr>
          <a:xfrm rot="18179448">
            <a:off x="6604001" y="3562350"/>
            <a:ext cx="366712" cy="407987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1" name="Łza 10"/>
          <p:cNvSpPr/>
          <p:nvPr/>
        </p:nvSpPr>
        <p:spPr>
          <a:xfrm rot="18179448">
            <a:off x="6388101" y="2409825"/>
            <a:ext cx="366712" cy="407987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Łza 11"/>
          <p:cNvSpPr/>
          <p:nvPr/>
        </p:nvSpPr>
        <p:spPr>
          <a:xfrm rot="17512244">
            <a:off x="8391525" y="3470275"/>
            <a:ext cx="365125" cy="409575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3" name="Łza 12"/>
          <p:cNvSpPr/>
          <p:nvPr/>
        </p:nvSpPr>
        <p:spPr>
          <a:xfrm rot="17697857">
            <a:off x="7315994" y="2540794"/>
            <a:ext cx="366713" cy="409575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4" name="Błyskawica 13"/>
          <p:cNvSpPr/>
          <p:nvPr/>
        </p:nvSpPr>
        <p:spPr>
          <a:xfrm>
            <a:off x="7451725" y="3357563"/>
            <a:ext cx="865188" cy="2735262"/>
          </a:xfrm>
          <a:prstGeom prst="lightningBol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5" name="Łza 14"/>
          <p:cNvSpPr/>
          <p:nvPr/>
        </p:nvSpPr>
        <p:spPr>
          <a:xfrm rot="18179448">
            <a:off x="6244431" y="5865019"/>
            <a:ext cx="366713" cy="409575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6" name="Łza 15"/>
          <p:cNvSpPr/>
          <p:nvPr/>
        </p:nvSpPr>
        <p:spPr>
          <a:xfrm rot="18179448">
            <a:off x="4731544" y="5217319"/>
            <a:ext cx="366713" cy="409575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7" name="Łza 16"/>
          <p:cNvSpPr/>
          <p:nvPr/>
        </p:nvSpPr>
        <p:spPr>
          <a:xfrm rot="18179448">
            <a:off x="7180263" y="5578475"/>
            <a:ext cx="366712" cy="407988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8" name="Łza 17"/>
          <p:cNvSpPr/>
          <p:nvPr/>
        </p:nvSpPr>
        <p:spPr>
          <a:xfrm rot="18179448">
            <a:off x="5595937" y="4786313"/>
            <a:ext cx="366713" cy="407988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9" name="Łza 18"/>
          <p:cNvSpPr/>
          <p:nvPr/>
        </p:nvSpPr>
        <p:spPr>
          <a:xfrm rot="18179448">
            <a:off x="5380038" y="6010275"/>
            <a:ext cx="366712" cy="407988"/>
          </a:xfrm>
          <a:prstGeom prst="teardrop">
            <a:avLst>
              <a:gd name="adj" fmla="val 168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C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pole tekstowe 1"/>
          <p:cNvSpPr txBox="1">
            <a:spLocks noChangeArrowheads="1"/>
          </p:cNvSpPr>
          <p:nvPr/>
        </p:nvSpPr>
        <p:spPr bwMode="auto">
          <a:xfrm>
            <a:off x="395288" y="620713"/>
            <a:ext cx="8353425" cy="4524375"/>
          </a:xfrm>
          <a:prstGeom prst="rect">
            <a:avLst/>
          </a:prstGeom>
          <a:solidFill>
            <a:schemeClr val="bg1"/>
          </a:solidFill>
          <a:ln w="5715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Jak wyszła na dach to najpierw zamroziła  deszcz, </a:t>
            </a:r>
            <a:b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potem uformowała z niego  wielką kulę  i rzuciła ją tak daleko, że kula doleciała aż na biegun i zamroziła się w duży lodowiec. Kropelka szybko tam poleciała żeby sprawdzić, </a:t>
            </a:r>
            <a:b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czy wszystko było dobrze. Jak doleciała, to zobaczyła, </a:t>
            </a:r>
            <a:b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że wszystko było dobrze, zgodnie z jej planem. A jej plan był taki, że zamrożona wielka kula wody ma starczyć ludziom do picia na tysiące lat. Jak wracała to był tak silny wiatr, </a:t>
            </a:r>
            <a:b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że musiała się ukryć w malutkiej szczelinie ziemi. Dopiero dwa dni później wszystko wróciło do normy i wiatr przestał wiać </a:t>
            </a:r>
            <a:b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aż tak mocno. Kropla wróciła do domu Oli i powiedziała :</a:t>
            </a:r>
          </a:p>
          <a:p>
            <a:pPr algn="just"/>
            <a:r>
              <a:rPr lang="pl-PL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Już po wszystkim .</a:t>
            </a:r>
          </a:p>
        </p:txBody>
      </p:sp>
      <p:sp>
        <p:nvSpPr>
          <p:cNvPr id="3" name="Elipsa 2"/>
          <p:cNvSpPr/>
          <p:nvPr/>
        </p:nvSpPr>
        <p:spPr>
          <a:xfrm>
            <a:off x="6156325" y="4797425"/>
            <a:ext cx="2016125" cy="1844675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7097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sek ukośny 8"/>
          <p:cNvSpPr/>
          <p:nvPr/>
        </p:nvSpPr>
        <p:spPr>
          <a:xfrm rot="2856684">
            <a:off x="1530350" y="-190500"/>
            <a:ext cx="3609975" cy="3883025"/>
          </a:xfrm>
          <a:prstGeom prst="diagStripe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>
              <a:solidFill>
                <a:schemeClr val="tx1"/>
              </a:solidFill>
            </a:endParaRPr>
          </a:p>
        </p:txBody>
      </p:sp>
      <p:sp>
        <p:nvSpPr>
          <p:cNvPr id="8195" name="pole tekstowe 1"/>
          <p:cNvSpPr txBox="1">
            <a:spLocks noChangeArrowheads="1"/>
          </p:cNvSpPr>
          <p:nvPr/>
        </p:nvSpPr>
        <p:spPr bwMode="auto">
          <a:xfrm>
            <a:off x="323850" y="1773238"/>
            <a:ext cx="8280400" cy="2676525"/>
          </a:xfrm>
          <a:prstGeom prst="rect">
            <a:avLst/>
          </a:prstGeom>
          <a:solidFill>
            <a:schemeClr val="bg1"/>
          </a:solidFill>
          <a:ln w="76200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I ty sobie dałaś radę, Julka?</a:t>
            </a:r>
          </a:p>
          <a:p>
            <a:r>
              <a:rPr lang="pl-PL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Tak, dałam radę. To do zobaczenia, Olu.</a:t>
            </a:r>
          </a:p>
          <a:p>
            <a:r>
              <a:rPr lang="pl-PL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I nawzajem, Julka,  to papa,  wiedz,  że cię lubię.</a:t>
            </a:r>
          </a:p>
          <a:p>
            <a:r>
              <a:rPr lang="pl-PL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Ja też.  To idę.</a:t>
            </a:r>
          </a:p>
          <a:p>
            <a:r>
              <a:rPr lang="pl-PL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kropelka Julka wróciła na dach, z którego przybyła. Była fajną kroplą.</a:t>
            </a:r>
          </a:p>
        </p:txBody>
      </p:sp>
      <p:sp>
        <p:nvSpPr>
          <p:cNvPr id="6" name="Łza 5"/>
          <p:cNvSpPr/>
          <p:nvPr/>
        </p:nvSpPr>
        <p:spPr>
          <a:xfrm rot="18816226">
            <a:off x="4294273" y="5033800"/>
            <a:ext cx="1838041" cy="1371529"/>
          </a:xfrm>
          <a:prstGeom prst="teardrop">
            <a:avLst>
              <a:gd name="adj" fmla="val 133924"/>
            </a:avLst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8" name="Łza 7"/>
          <p:cNvSpPr/>
          <p:nvPr/>
        </p:nvSpPr>
        <p:spPr>
          <a:xfrm rot="18816226">
            <a:off x="1668453" y="5197429"/>
            <a:ext cx="1738238" cy="1476318"/>
          </a:xfrm>
          <a:prstGeom prst="teardrop">
            <a:avLst>
              <a:gd name="adj" fmla="val 133924"/>
            </a:avLst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Łza 6"/>
          <p:cNvSpPr/>
          <p:nvPr/>
        </p:nvSpPr>
        <p:spPr>
          <a:xfrm rot="18816226">
            <a:off x="6715426" y="4520795"/>
            <a:ext cx="1546490" cy="1212975"/>
          </a:xfrm>
          <a:prstGeom prst="teardrop">
            <a:avLst>
              <a:gd name="adj" fmla="val 133924"/>
            </a:avLst>
          </a:prstGeom>
          <a:ln>
            <a:solidFill>
              <a:srgbClr val="00206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5" name="Słoneczko 4"/>
          <p:cNvSpPr/>
          <p:nvPr/>
        </p:nvSpPr>
        <p:spPr>
          <a:xfrm rot="20332342">
            <a:off x="6199188" y="44450"/>
            <a:ext cx="2916237" cy="2781300"/>
          </a:xfrm>
          <a:prstGeom prst="sun">
            <a:avLst/>
          </a:prstGeom>
          <a:solidFill>
            <a:srgbClr val="FFFF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307</Words>
  <Application>Microsoft Office PowerPoint</Application>
  <PresentationFormat>Pokaz na ekranie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Iwonka</dc:creator>
  <cp:lastModifiedBy>Windows User</cp:lastModifiedBy>
  <cp:revision>13</cp:revision>
  <dcterms:created xsi:type="dcterms:W3CDTF">2020-05-20T19:28:49Z</dcterms:created>
  <dcterms:modified xsi:type="dcterms:W3CDTF">2020-06-03T09:46:04Z</dcterms:modified>
</cp:coreProperties>
</file>